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72" r:id="rId3"/>
  </p:sldMasterIdLst>
  <p:notesMasterIdLst>
    <p:notesMasterId r:id="rId30"/>
  </p:notesMasterIdLst>
  <p:sldIdLst>
    <p:sldId id="256" r:id="rId4"/>
    <p:sldId id="325" r:id="rId5"/>
    <p:sldId id="326" r:id="rId6"/>
    <p:sldId id="286" r:id="rId7"/>
    <p:sldId id="282" r:id="rId8"/>
    <p:sldId id="283" r:id="rId9"/>
    <p:sldId id="284" r:id="rId10"/>
    <p:sldId id="287" r:id="rId11"/>
    <p:sldId id="328" r:id="rId12"/>
    <p:sldId id="292" r:id="rId13"/>
    <p:sldId id="288" r:id="rId14"/>
    <p:sldId id="289" r:id="rId15"/>
    <p:sldId id="260" r:id="rId16"/>
    <p:sldId id="295" r:id="rId17"/>
    <p:sldId id="296" r:id="rId18"/>
    <p:sldId id="324" r:id="rId19"/>
    <p:sldId id="293" r:id="rId20"/>
    <p:sldId id="290" r:id="rId21"/>
    <p:sldId id="294" r:id="rId22"/>
    <p:sldId id="297" r:id="rId23"/>
    <p:sldId id="298" r:id="rId24"/>
    <p:sldId id="299" r:id="rId25"/>
    <p:sldId id="301" r:id="rId26"/>
    <p:sldId id="300" r:id="rId27"/>
    <p:sldId id="327" r:id="rId28"/>
    <p:sldId id="302" r:id="rId29"/>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8" autoAdjust="0"/>
    <p:restoredTop sz="91675" autoAdjust="0"/>
  </p:normalViewPr>
  <p:slideViewPr>
    <p:cSldViewPr>
      <p:cViewPr varScale="1">
        <p:scale>
          <a:sx n="141" d="100"/>
          <a:sy n="141" d="100"/>
        </p:scale>
        <p:origin x="192" y="2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2" d="100"/>
          <a:sy n="122" d="100"/>
        </p:scale>
        <p:origin x="485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BA1E6-18C9-594F-A2C4-6BFB90F99465}" type="datetimeFigureOut">
              <a:rPr kumimoji="1" lang="ja-JP" altLang="en-US" smtClean="0"/>
              <a:t>2021/2/23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3C6E2-76D0-1847-9317-EF1B146D7608}" type="slidenum">
              <a:rPr kumimoji="1" lang="ja-JP" altLang="en-US" smtClean="0"/>
              <a:t>‹#›</a:t>
            </a:fld>
            <a:endParaRPr kumimoji="1" lang="ja-JP" altLang="en-US"/>
          </a:p>
        </p:txBody>
      </p:sp>
    </p:spTree>
    <p:extLst>
      <p:ext uri="{BB962C8B-B14F-4D97-AF65-F5344CB8AC3E}">
        <p14:creationId xmlns:p14="http://schemas.microsoft.com/office/powerpoint/2010/main" val="19448910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4</a:t>
            </a:fld>
            <a:endParaRPr kumimoji="1" lang="ja-JP" altLang="en-US"/>
          </a:p>
        </p:txBody>
      </p:sp>
    </p:spTree>
    <p:extLst>
      <p:ext uri="{BB962C8B-B14F-4D97-AF65-F5344CB8AC3E}">
        <p14:creationId xmlns:p14="http://schemas.microsoft.com/office/powerpoint/2010/main" val="248324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現存</a:t>
            </a:r>
            <a:r>
              <a:rPr kumimoji="1" lang="en-US" altLang="ja-JP" dirty="0"/>
              <a:t>67</a:t>
            </a:r>
            <a:r>
              <a:rPr kumimoji="1" lang="ja-JP" altLang="en-US"/>
              <a:t>寺院は、京都の歴史４巻にない寺院も含まれる。</a:t>
            </a:r>
            <a:endParaRPr kumimoji="1" lang="en-US" altLang="ja-JP" dirty="0"/>
          </a:p>
          <a:p>
            <a:r>
              <a:rPr kumimoji="1" lang="ja-JP" altLang="en-US"/>
              <a:t>大原口（今出川通りと粟田口（三条通り）の間の寺が無くなっている。火災後市内の別の場所に移転している寺も多い。</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16</a:t>
            </a:fld>
            <a:endParaRPr kumimoji="1" lang="ja-JP" altLang="en-US"/>
          </a:p>
        </p:txBody>
      </p:sp>
    </p:spTree>
    <p:extLst>
      <p:ext uri="{BB962C8B-B14F-4D97-AF65-F5344CB8AC3E}">
        <p14:creationId xmlns:p14="http://schemas.microsoft.com/office/powerpoint/2010/main" val="234889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寺は残っているが、実際には表からは見えない。寺が軒を並べているという状況ではない。</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19</a:t>
            </a:fld>
            <a:endParaRPr kumimoji="1" lang="ja-JP" altLang="en-US"/>
          </a:p>
        </p:txBody>
      </p:sp>
    </p:spTree>
    <p:extLst>
      <p:ext uri="{BB962C8B-B14F-4D97-AF65-F5344CB8AC3E}">
        <p14:creationId xmlns:p14="http://schemas.microsoft.com/office/powerpoint/2010/main" val="401234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新京極に面した寺の入り口は、他の商業施設に譲って、狭く、奥に引っ込んでいる。</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20</a:t>
            </a:fld>
            <a:endParaRPr kumimoji="1" lang="ja-JP" altLang="en-US"/>
          </a:p>
        </p:txBody>
      </p:sp>
    </p:spTree>
    <p:extLst>
      <p:ext uri="{BB962C8B-B14F-4D97-AF65-F5344CB8AC3E}">
        <p14:creationId xmlns:p14="http://schemas.microsoft.com/office/powerpoint/2010/main" val="370255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新京極、裏寺町の道沿いは他の施設で、寺の入り口は狭い。</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21</a:t>
            </a:fld>
            <a:endParaRPr kumimoji="1" lang="ja-JP" altLang="en-US"/>
          </a:p>
        </p:txBody>
      </p:sp>
    </p:spTree>
    <p:extLst>
      <p:ext uri="{BB962C8B-B14F-4D97-AF65-F5344CB8AC3E}">
        <p14:creationId xmlns:p14="http://schemas.microsoft.com/office/powerpoint/2010/main" val="24181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他の施設の一部になっているケースもある。</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22</a:t>
            </a:fld>
            <a:endParaRPr kumimoji="1" lang="ja-JP" altLang="en-US"/>
          </a:p>
        </p:txBody>
      </p:sp>
    </p:spTree>
    <p:extLst>
      <p:ext uri="{BB962C8B-B14F-4D97-AF65-F5344CB8AC3E}">
        <p14:creationId xmlns:p14="http://schemas.microsoft.com/office/powerpoint/2010/main" val="36689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昔からの店舗も残っている。一保堂、古梅園、像彦、清課堂</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23</a:t>
            </a:fld>
            <a:endParaRPr kumimoji="1" lang="ja-JP" altLang="en-US"/>
          </a:p>
        </p:txBody>
      </p:sp>
    </p:spTree>
    <p:extLst>
      <p:ext uri="{BB962C8B-B14F-4D97-AF65-F5344CB8AC3E}">
        <p14:creationId xmlns:p14="http://schemas.microsoft.com/office/powerpoint/2010/main" val="181010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残存する歴史の古い店舗。白竹堂、小野念珠店、松永仏具店、蓬莱堂茶舗</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24</a:t>
            </a:fld>
            <a:endParaRPr kumimoji="1" lang="ja-JP" altLang="en-US"/>
          </a:p>
        </p:txBody>
      </p:sp>
    </p:spTree>
    <p:extLst>
      <p:ext uri="{BB962C8B-B14F-4D97-AF65-F5344CB8AC3E}">
        <p14:creationId xmlns:p14="http://schemas.microsoft.com/office/powerpoint/2010/main" val="231605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天正地割：南北に通りを一本入れた。</a:t>
            </a:r>
            <a:endParaRPr kumimoji="1" lang="ja-JP" altLang="en-US"/>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5</a:t>
            </a:fld>
            <a:endParaRPr kumimoji="1" lang="ja-JP" altLang="en-US"/>
          </a:p>
        </p:txBody>
      </p:sp>
    </p:spTree>
    <p:extLst>
      <p:ext uri="{BB962C8B-B14F-4D97-AF65-F5344CB8AC3E}">
        <p14:creationId xmlns:p14="http://schemas.microsoft.com/office/powerpoint/2010/main" val="370376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市中に散在する寺院を四辺に移転せしむる。天正</a:t>
            </a:r>
            <a:r>
              <a:rPr kumimoji="1" lang="en-US" altLang="ja-JP" dirty="0"/>
              <a:t>13</a:t>
            </a:r>
            <a:r>
              <a:rPr kumimoji="1" lang="ja-JP" altLang="en-US"/>
              <a:t>年から天正</a:t>
            </a:r>
            <a:r>
              <a:rPr kumimoji="1" lang="en-US" altLang="ja-JP" dirty="0"/>
              <a:t>18</a:t>
            </a:r>
            <a:r>
              <a:rPr kumimoji="1" lang="ja-JP" altLang="en-US"/>
              <a:t>年完成するに至る（京都坊目誌）</a:t>
            </a:r>
            <a:endParaRPr kumimoji="1" lang="en-US" altLang="ja-JP" dirty="0"/>
          </a:p>
          <a:p>
            <a:r>
              <a:rPr kumimoji="1" lang="ja-JP" altLang="en-US"/>
              <a:t>秀吉は甥の秀次に関白と京都を譲り、伏見に隠居所の伏見城を作って移った。側室の淀殿が秀頼を産んで、聚楽第を壊して伏見城に移し大々的に改築した。大名屋敷も全面移転させた。</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7</a:t>
            </a:fld>
            <a:endParaRPr kumimoji="1" lang="ja-JP" altLang="en-US"/>
          </a:p>
        </p:txBody>
      </p:sp>
    </p:spTree>
    <p:extLst>
      <p:ext uri="{BB962C8B-B14F-4D97-AF65-F5344CB8AC3E}">
        <p14:creationId xmlns:p14="http://schemas.microsoft.com/office/powerpoint/2010/main" val="320719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寺院の区画を黄色で示している。</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8</a:t>
            </a:fld>
            <a:endParaRPr kumimoji="1" lang="ja-JP" altLang="en-US"/>
          </a:p>
        </p:txBody>
      </p:sp>
    </p:spTree>
    <p:extLst>
      <p:ext uri="{BB962C8B-B14F-4D97-AF65-F5344CB8AC3E}">
        <p14:creationId xmlns:p14="http://schemas.microsoft.com/office/powerpoint/2010/main" val="394397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寺院の区画を黄色で示している。</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9</a:t>
            </a:fld>
            <a:endParaRPr kumimoji="1" lang="ja-JP" altLang="en-US"/>
          </a:p>
        </p:txBody>
      </p:sp>
    </p:spTree>
    <p:extLst>
      <p:ext uri="{BB962C8B-B14F-4D97-AF65-F5344CB8AC3E}">
        <p14:creationId xmlns:p14="http://schemas.microsoft.com/office/powerpoint/2010/main" val="163964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真如堂も百万遍知恩寺もこの当寺は寺町にあった。</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11</a:t>
            </a:fld>
            <a:endParaRPr kumimoji="1" lang="ja-JP" altLang="en-US"/>
          </a:p>
        </p:txBody>
      </p:sp>
    </p:spTree>
    <p:extLst>
      <p:ext uri="{BB962C8B-B14F-4D97-AF65-F5344CB8AC3E}">
        <p14:creationId xmlns:p14="http://schemas.microsoft.com/office/powerpoint/2010/main" val="349945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他の名所案内図の巡覧コースにも、寺町を起点や終点にし、コー寸寺町の名所を組み込んでいる。</a:t>
            </a:r>
            <a:endParaRPr kumimoji="1" lang="en-US" altLang="ja-JP" dirty="0"/>
          </a:p>
          <a:p>
            <a:r>
              <a:rPr kumimoji="1" lang="ja-JP" altLang="en-US"/>
              <a:t>寺町は京都旅行の重要な観光地であったと言える。</a:t>
            </a:r>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12</a:t>
            </a:fld>
            <a:endParaRPr kumimoji="1" lang="ja-JP" altLang="en-US"/>
          </a:p>
        </p:txBody>
      </p:sp>
    </p:spTree>
    <p:extLst>
      <p:ext uri="{BB962C8B-B14F-4D97-AF65-F5344CB8AC3E}">
        <p14:creationId xmlns:p14="http://schemas.microsoft.com/office/powerpoint/2010/main" val="407702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13</a:t>
            </a:fld>
            <a:endParaRPr kumimoji="1" lang="ja-JP" altLang="en-US"/>
          </a:p>
        </p:txBody>
      </p:sp>
    </p:spTree>
    <p:extLst>
      <p:ext uri="{BB962C8B-B14F-4D97-AF65-F5344CB8AC3E}">
        <p14:creationId xmlns:p14="http://schemas.microsoft.com/office/powerpoint/2010/main" val="124816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53C6E2-76D0-1847-9317-EF1B146D7608}" type="slidenum">
              <a:rPr kumimoji="1" lang="ja-JP" altLang="en-US" smtClean="0"/>
              <a:t>14</a:t>
            </a:fld>
            <a:endParaRPr kumimoji="1" lang="ja-JP" altLang="en-US"/>
          </a:p>
        </p:txBody>
      </p:sp>
    </p:spTree>
    <p:extLst>
      <p:ext uri="{BB962C8B-B14F-4D97-AF65-F5344CB8AC3E}">
        <p14:creationId xmlns:p14="http://schemas.microsoft.com/office/powerpoint/2010/main" val="307911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s-ES" altLang="ja-JP"/>
          </a:p>
        </p:txBody>
      </p:sp>
      <p:sp>
        <p:nvSpPr>
          <p:cNvPr id="5" name="Footer Placeholder 4"/>
          <p:cNvSpPr>
            <a:spLocks noGrp="1"/>
          </p:cNvSpPr>
          <p:nvPr>
            <p:ph type="ftr" sz="quarter" idx="11"/>
          </p:nvPr>
        </p:nvSpPr>
        <p:spPr/>
        <p:txBody>
          <a:bodyPr/>
          <a:lstStyle/>
          <a:p>
            <a:endParaRPr lang="es-ES" altLang="ja-JP"/>
          </a:p>
        </p:txBody>
      </p:sp>
      <p:sp>
        <p:nvSpPr>
          <p:cNvPr id="6" name="Slide Number Placeholder 5"/>
          <p:cNvSpPr>
            <a:spLocks noGrp="1"/>
          </p:cNvSpPr>
          <p:nvPr>
            <p:ph type="sldNum" sz="quarter" idx="12"/>
          </p:nvPr>
        </p:nvSpPr>
        <p:spPr/>
        <p:txBody>
          <a:bodyPr/>
          <a:lstStyle/>
          <a:p>
            <a:fld id="{BD7F2865-D7E1-1B44-A422-72D591F226B7}" type="slidenum">
              <a:rPr lang="es-ES" altLang="ja-JP" smtClean="0"/>
              <a:pPr/>
              <a:t>‹#›</a:t>
            </a:fld>
            <a:endParaRPr lang="es-ES" altLang="ja-JP"/>
          </a:p>
        </p:txBody>
      </p:sp>
    </p:spTree>
    <p:extLst>
      <p:ext uri="{BB962C8B-B14F-4D97-AF65-F5344CB8AC3E}">
        <p14:creationId xmlns:p14="http://schemas.microsoft.com/office/powerpoint/2010/main" val="401237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s-ES" altLang="ja-JP"/>
          </a:p>
        </p:txBody>
      </p:sp>
      <p:sp>
        <p:nvSpPr>
          <p:cNvPr id="5" name="Footer Placeholder 4"/>
          <p:cNvSpPr>
            <a:spLocks noGrp="1"/>
          </p:cNvSpPr>
          <p:nvPr>
            <p:ph type="ftr" sz="quarter" idx="11"/>
          </p:nvPr>
        </p:nvSpPr>
        <p:spPr/>
        <p:txBody>
          <a:bodyPr/>
          <a:lstStyle/>
          <a:p>
            <a:endParaRPr lang="es-ES" altLang="ja-JP"/>
          </a:p>
        </p:txBody>
      </p:sp>
      <p:sp>
        <p:nvSpPr>
          <p:cNvPr id="6" name="Slide Number Placeholder 5"/>
          <p:cNvSpPr>
            <a:spLocks noGrp="1"/>
          </p:cNvSpPr>
          <p:nvPr>
            <p:ph type="sldNum" sz="quarter" idx="12"/>
          </p:nvPr>
        </p:nvSpPr>
        <p:spPr/>
        <p:txBody>
          <a:bodyPr/>
          <a:lstStyle/>
          <a:p>
            <a:fld id="{642AA618-53ED-E644-9168-06712F28A3BA}" type="slidenum">
              <a:rPr lang="es-ES" altLang="ja-JP" smtClean="0"/>
              <a:pPr/>
              <a:t>‹#›</a:t>
            </a:fld>
            <a:endParaRPr lang="es-ES" altLang="ja-JP"/>
          </a:p>
        </p:txBody>
      </p:sp>
    </p:spTree>
    <p:extLst>
      <p:ext uri="{BB962C8B-B14F-4D97-AF65-F5344CB8AC3E}">
        <p14:creationId xmlns:p14="http://schemas.microsoft.com/office/powerpoint/2010/main" val="81174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s-ES" altLang="ja-JP"/>
          </a:p>
        </p:txBody>
      </p:sp>
      <p:sp>
        <p:nvSpPr>
          <p:cNvPr id="5" name="Footer Placeholder 4"/>
          <p:cNvSpPr>
            <a:spLocks noGrp="1"/>
          </p:cNvSpPr>
          <p:nvPr>
            <p:ph type="ftr" sz="quarter" idx="11"/>
          </p:nvPr>
        </p:nvSpPr>
        <p:spPr/>
        <p:txBody>
          <a:bodyPr/>
          <a:lstStyle/>
          <a:p>
            <a:endParaRPr lang="es-ES" altLang="ja-JP"/>
          </a:p>
        </p:txBody>
      </p:sp>
      <p:sp>
        <p:nvSpPr>
          <p:cNvPr id="6" name="Slide Number Placeholder 5"/>
          <p:cNvSpPr>
            <a:spLocks noGrp="1"/>
          </p:cNvSpPr>
          <p:nvPr>
            <p:ph type="sldNum" sz="quarter" idx="12"/>
          </p:nvPr>
        </p:nvSpPr>
        <p:spPr/>
        <p:txBody>
          <a:bodyPr/>
          <a:lstStyle/>
          <a:p>
            <a:fld id="{54A3202D-3DBF-9943-9965-8D23080BB905}" type="slidenum">
              <a:rPr lang="es-ES" altLang="ja-JP" smtClean="0"/>
              <a:pPr/>
              <a:t>‹#›</a:t>
            </a:fld>
            <a:endParaRPr lang="es-ES" altLang="ja-JP"/>
          </a:p>
        </p:txBody>
      </p:sp>
    </p:spTree>
    <p:extLst>
      <p:ext uri="{BB962C8B-B14F-4D97-AF65-F5344CB8AC3E}">
        <p14:creationId xmlns:p14="http://schemas.microsoft.com/office/powerpoint/2010/main" val="3050431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7158DD-51FF-CF40-BCE8-3F0DCE765F8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702AB04-F665-B548-8611-FDB809EE3D44}"/>
              </a:ext>
            </a:extLst>
          </p:cNvPr>
          <p:cNvSpPr>
            <a:spLocks noGrp="1"/>
          </p:cNvSpPr>
          <p:nvPr>
            <p:ph type="dt" sz="half" idx="10"/>
          </p:nvPr>
        </p:nvSpPr>
        <p:spPr/>
        <p:txBody>
          <a:bodyPr/>
          <a:lstStyle/>
          <a:p>
            <a:endParaRPr lang="es-ES" altLang="ja-JP"/>
          </a:p>
        </p:txBody>
      </p:sp>
      <p:sp>
        <p:nvSpPr>
          <p:cNvPr id="4" name="フッター プレースホルダー 3">
            <a:extLst>
              <a:ext uri="{FF2B5EF4-FFF2-40B4-BE49-F238E27FC236}">
                <a16:creationId xmlns:a16="http://schemas.microsoft.com/office/drawing/2014/main" id="{280E7C41-1F8D-884C-9F55-BCCE2FDCB3CE}"/>
              </a:ext>
            </a:extLst>
          </p:cNvPr>
          <p:cNvSpPr>
            <a:spLocks noGrp="1"/>
          </p:cNvSpPr>
          <p:nvPr>
            <p:ph type="ftr" sz="quarter" idx="11"/>
          </p:nvPr>
        </p:nvSpPr>
        <p:spPr/>
        <p:txBody>
          <a:bodyPr/>
          <a:lstStyle/>
          <a:p>
            <a:endParaRPr lang="es-ES" altLang="ja-JP"/>
          </a:p>
        </p:txBody>
      </p:sp>
      <p:sp>
        <p:nvSpPr>
          <p:cNvPr id="5" name="スライド番号プレースホルダー 4">
            <a:extLst>
              <a:ext uri="{FF2B5EF4-FFF2-40B4-BE49-F238E27FC236}">
                <a16:creationId xmlns:a16="http://schemas.microsoft.com/office/drawing/2014/main" id="{3DC137C2-1080-5F4B-9739-0A9E0DEBCDFA}"/>
              </a:ext>
            </a:extLst>
          </p:cNvPr>
          <p:cNvSpPr>
            <a:spLocks noGrp="1"/>
          </p:cNvSpPr>
          <p:nvPr>
            <p:ph type="sldNum" sz="quarter" idx="12"/>
          </p:nvPr>
        </p:nvSpPr>
        <p:spPr/>
        <p:txBody>
          <a:bodyPr/>
          <a:lstStyle/>
          <a:p>
            <a:fld id="{B0A0578D-FE70-9746-96BB-954CEFD3F7B2}" type="slidenum">
              <a:rPr lang="es-ES" altLang="ja-JP" smtClean="0"/>
              <a:pPr/>
              <a:t>‹#›</a:t>
            </a:fld>
            <a:endParaRPr lang="es-ES" altLang="ja-JP"/>
          </a:p>
        </p:txBody>
      </p:sp>
    </p:spTree>
    <p:extLst>
      <p:ext uri="{BB962C8B-B14F-4D97-AF65-F5344CB8AC3E}">
        <p14:creationId xmlns:p14="http://schemas.microsoft.com/office/powerpoint/2010/main" val="64924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D7277-77B0-0740-95A0-0C90BDF64C1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2C03173-DC70-D244-955E-DAB56E6C7515}"/>
              </a:ext>
            </a:extLst>
          </p:cNvPr>
          <p:cNvSpPr>
            <a:spLocks noGrp="1"/>
          </p:cNvSpPr>
          <p:nvPr>
            <p:ph type="dt" sz="half" idx="10"/>
          </p:nvPr>
        </p:nvSpPr>
        <p:spPr/>
        <p:txBody>
          <a:bodyPr/>
          <a:lstStyle/>
          <a:p>
            <a:endParaRPr lang="es-ES" altLang="ja-JP"/>
          </a:p>
        </p:txBody>
      </p:sp>
      <p:sp>
        <p:nvSpPr>
          <p:cNvPr id="4" name="フッター プレースホルダー 3">
            <a:extLst>
              <a:ext uri="{FF2B5EF4-FFF2-40B4-BE49-F238E27FC236}">
                <a16:creationId xmlns:a16="http://schemas.microsoft.com/office/drawing/2014/main" id="{CD1364B7-89E9-DF42-B4D9-AC40D93A1B23}"/>
              </a:ext>
            </a:extLst>
          </p:cNvPr>
          <p:cNvSpPr>
            <a:spLocks noGrp="1"/>
          </p:cNvSpPr>
          <p:nvPr>
            <p:ph type="ftr" sz="quarter" idx="11"/>
          </p:nvPr>
        </p:nvSpPr>
        <p:spPr/>
        <p:txBody>
          <a:bodyPr/>
          <a:lstStyle/>
          <a:p>
            <a:endParaRPr lang="es-ES" altLang="ja-JP"/>
          </a:p>
        </p:txBody>
      </p:sp>
      <p:sp>
        <p:nvSpPr>
          <p:cNvPr id="5" name="スライド番号プレースホルダー 4">
            <a:extLst>
              <a:ext uri="{FF2B5EF4-FFF2-40B4-BE49-F238E27FC236}">
                <a16:creationId xmlns:a16="http://schemas.microsoft.com/office/drawing/2014/main" id="{7072AA3E-C126-FC42-9004-4FC6A95E69D2}"/>
              </a:ext>
            </a:extLst>
          </p:cNvPr>
          <p:cNvSpPr>
            <a:spLocks noGrp="1"/>
          </p:cNvSpPr>
          <p:nvPr>
            <p:ph type="sldNum" sz="quarter" idx="12"/>
          </p:nvPr>
        </p:nvSpPr>
        <p:spPr/>
        <p:txBody>
          <a:bodyPr/>
          <a:lstStyle/>
          <a:p>
            <a:fld id="{B0A0578D-FE70-9746-96BB-954CEFD3F7B2}" type="slidenum">
              <a:rPr lang="es-ES" altLang="ja-JP" smtClean="0"/>
              <a:pPr/>
              <a:t>‹#›</a:t>
            </a:fld>
            <a:endParaRPr lang="es-ES" altLang="ja-JP"/>
          </a:p>
        </p:txBody>
      </p:sp>
    </p:spTree>
    <p:extLst>
      <p:ext uri="{BB962C8B-B14F-4D97-AF65-F5344CB8AC3E}">
        <p14:creationId xmlns:p14="http://schemas.microsoft.com/office/powerpoint/2010/main" val="404035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EEF2B-90DD-7449-BA56-95E2620C8D7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A95067B-D72B-E54B-BA11-8C075163E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058C33-550C-8547-8EA8-C8B1D1187D9A}"/>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CE67AD31-DBDC-5743-8AD3-F3EC7F660C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E3C387-294D-1749-BCD7-9C1F5D5F7562}"/>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393868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FF8B4-65D4-8E44-9464-C3D2AD35482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A6F91E-13ED-8E42-8C27-89541FAF3A4B}"/>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C121D5-EFA6-9C4E-AA7C-C8DE052E9285}"/>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29109553-C2DC-164D-9D2B-03C59D9C79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DE6825-4F49-E345-AA18-F4A74F15C45C}"/>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342786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3FC44-21C8-3D49-97AB-517D307B75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4286BA-8D2D-9546-A6CC-B82959745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890A1D-A408-F94B-8670-BA3E93477370}"/>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776B48EC-7C02-F64F-81F9-8A065F08B3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994D89-FCCE-344D-B7EB-E0EEF0CFA57C}"/>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41442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E76367-26BF-0141-BE84-7B044B82BD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E9D5BB-BEFF-B14C-A0CB-860D85BE15F3}"/>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797500-09D4-8C48-8E20-3217D4D2E2D8}"/>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9B78B4A-0201-114A-9DFC-4092D2E43586}"/>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6" name="フッター プレースホルダー 5">
            <a:extLst>
              <a:ext uri="{FF2B5EF4-FFF2-40B4-BE49-F238E27FC236}">
                <a16:creationId xmlns:a16="http://schemas.microsoft.com/office/drawing/2014/main" id="{889DB5A5-223C-9541-A4A6-54EFC0B34D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5CF802-4C3E-4548-B77A-AF07D59885D9}"/>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2049916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0BEB0-E11B-6344-A474-66EF3AAC31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2B5B03-A0DB-8549-8A83-3609CAAF4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49D537-9F86-2041-BA8C-2D0E7FE29ABB}"/>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9690A0E-456A-064E-A9DA-44654316E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1BEE6DB6-BF15-6342-AD4E-59B98C501AEB}"/>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AD2D07F-1D18-AD4E-AE28-ECC1F7C33E40}"/>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8" name="フッター プレースホルダー 7">
            <a:extLst>
              <a:ext uri="{FF2B5EF4-FFF2-40B4-BE49-F238E27FC236}">
                <a16:creationId xmlns:a16="http://schemas.microsoft.com/office/drawing/2014/main" id="{AECDA6B7-9613-3244-A153-ADC71E0A48D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3B79E0-C171-CE42-B370-90C34A66E1A0}"/>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1769404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3A3F06-24B1-0942-90C4-32582CEED1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D413FB4-BDBD-3F47-90B7-4F14CFB86E4F}"/>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4" name="フッター プレースホルダー 3">
            <a:extLst>
              <a:ext uri="{FF2B5EF4-FFF2-40B4-BE49-F238E27FC236}">
                <a16:creationId xmlns:a16="http://schemas.microsoft.com/office/drawing/2014/main" id="{3D48EBB1-18C8-504E-977B-30C5E38906A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92C955C-6701-F745-830B-F4110C7A55C9}"/>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30017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s-ES" altLang="ja-JP"/>
          </a:p>
        </p:txBody>
      </p:sp>
      <p:sp>
        <p:nvSpPr>
          <p:cNvPr id="5" name="Footer Placeholder 4"/>
          <p:cNvSpPr>
            <a:spLocks noGrp="1"/>
          </p:cNvSpPr>
          <p:nvPr>
            <p:ph type="ftr" sz="quarter" idx="11"/>
          </p:nvPr>
        </p:nvSpPr>
        <p:spPr/>
        <p:txBody>
          <a:bodyPr/>
          <a:lstStyle/>
          <a:p>
            <a:endParaRPr lang="es-ES" altLang="ja-JP"/>
          </a:p>
        </p:txBody>
      </p:sp>
      <p:sp>
        <p:nvSpPr>
          <p:cNvPr id="6" name="Slide Number Placeholder 5"/>
          <p:cNvSpPr>
            <a:spLocks noGrp="1"/>
          </p:cNvSpPr>
          <p:nvPr>
            <p:ph type="sldNum" sz="quarter" idx="12"/>
          </p:nvPr>
        </p:nvSpPr>
        <p:spPr/>
        <p:txBody>
          <a:bodyPr/>
          <a:lstStyle/>
          <a:p>
            <a:fld id="{E58FD01C-F43F-1D41-AB91-56CDD504FEAF}" type="slidenum">
              <a:rPr lang="es-ES" altLang="ja-JP" smtClean="0"/>
              <a:pPr/>
              <a:t>‹#›</a:t>
            </a:fld>
            <a:endParaRPr lang="es-ES" altLang="ja-JP"/>
          </a:p>
        </p:txBody>
      </p:sp>
    </p:spTree>
    <p:extLst>
      <p:ext uri="{BB962C8B-B14F-4D97-AF65-F5344CB8AC3E}">
        <p14:creationId xmlns:p14="http://schemas.microsoft.com/office/powerpoint/2010/main" val="32043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C7BC60A-2FAB-B041-A553-67A9969DF548}"/>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3" name="フッター プレースホルダー 2">
            <a:extLst>
              <a:ext uri="{FF2B5EF4-FFF2-40B4-BE49-F238E27FC236}">
                <a16:creationId xmlns:a16="http://schemas.microsoft.com/office/drawing/2014/main" id="{4ADED588-3BA8-9F46-BCAA-BD7D8E6B336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BB81F0-1BA1-2C40-BFAC-2CC7D9E19550}"/>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175341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6207E-6CC3-F44C-B467-58A5564ADA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8B55EF-4F66-7346-9B94-99897A9DD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F0B44F-ABE1-3E47-B6D6-6982BD2EA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4AFF08-ABC0-F243-910D-5FB54AF1CE27}"/>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6" name="フッター プレースホルダー 5">
            <a:extLst>
              <a:ext uri="{FF2B5EF4-FFF2-40B4-BE49-F238E27FC236}">
                <a16:creationId xmlns:a16="http://schemas.microsoft.com/office/drawing/2014/main" id="{AF4E691C-B669-3A46-9146-1716045495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78FAAA-55F0-624F-BA88-80BF6B4417FD}"/>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521301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6E4D5-6C53-E149-8F8E-A8C75F9CBF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D8DA3C-3DFE-FE4B-96C5-312B94BE4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37BCCA-7B1B-A545-9492-07B19EEEB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1676A70-AD61-B946-B8F8-678E8DB9D028}"/>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6" name="フッター プレースホルダー 5">
            <a:extLst>
              <a:ext uri="{FF2B5EF4-FFF2-40B4-BE49-F238E27FC236}">
                <a16:creationId xmlns:a16="http://schemas.microsoft.com/office/drawing/2014/main" id="{BB573AB6-68CC-7249-907D-6BDC4181F7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49771B-3878-C145-AB8C-25402C5944AD}"/>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2633699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ED753-1EC4-5E40-B401-CDC6D40F209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A90A109-5BD4-DB46-BD76-2C1C25B3ED5E}"/>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DE20F3-0029-B742-9894-DA2B4F9D2FDD}"/>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FA7C5C9F-1345-A441-8F13-125145B564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C66DD0-530E-C341-8BD5-ACA3736A683D}"/>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754121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04196D-0ED8-9F49-891C-0586094BE58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DFAA991-8A49-364C-9ED6-5A26B85EDA5E}"/>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2E8988-E7FF-4643-84CE-1B2287156082}"/>
              </a:ext>
            </a:extLst>
          </p:cNvPr>
          <p:cNvSpPr>
            <a:spLocks noGrp="1"/>
          </p:cNvSpPr>
          <p:nvPr>
            <p:ph type="dt" sz="half" idx="10"/>
          </p:nvPr>
        </p:nvSpPr>
        <p:spPr/>
        <p:txBody>
          <a:bodyPr/>
          <a:lstStyle/>
          <a:p>
            <a:fld id="{47007CDD-366B-5E42-9391-35289EAFCFF0}"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5749E3AE-88E0-164A-8A1F-8D7870A7BD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C0ACEB-7EC9-A143-B294-439CCACBC332}"/>
              </a:ext>
            </a:extLst>
          </p:cNvPr>
          <p:cNvSpPr>
            <a:spLocks noGrp="1"/>
          </p:cNvSpPr>
          <p:nvPr>
            <p:ph type="sldNum" sz="quarter" idx="12"/>
          </p:nvPr>
        </p:nvSpPr>
        <p:spPr/>
        <p:txBody>
          <a:body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2795146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4AB358-0C55-6646-B73B-2C67C21F431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5AFEC61-2DD1-1C44-A23E-CE745F66D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6694472-F862-864C-95D2-DBDC59FEAB8C}"/>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3AC6164A-2427-6E42-BEA5-EE4002EC9C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E4F2D5-29F5-1640-9C34-EDC7870DA4FE}"/>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357829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419D13-E301-F44B-9179-489E13258E4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FEB106-0476-C64A-B352-E1D52B9FDD52}"/>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8D707B-CD69-C84C-ADAB-9CC087F04117}"/>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8F26EF11-163E-A849-A26C-CD813C78F5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705A21-9C39-464C-8BAB-9F096268FFC9}"/>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157494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03313-09BC-DE44-84BA-F32086D3A5E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BA48B9-8942-9643-B755-C667C5B6E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7FBA2F-5ED3-E647-B000-4FA2FAB2BF23}"/>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46C47F64-D9CB-CB4F-9FFA-A440891D69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AB01AF-938A-AE4B-BA3A-CF2F90637372}"/>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3782282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FB18B-D89F-424D-BD30-7C87A4B955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25B297-62AE-9540-AD21-E3C7CDB2FDC2}"/>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67C9ED-E091-6F44-9135-020835750AAB}"/>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F4EDAD-9039-184F-ABD2-C3FDAD4F648A}"/>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6" name="フッター プレースホルダー 5">
            <a:extLst>
              <a:ext uri="{FF2B5EF4-FFF2-40B4-BE49-F238E27FC236}">
                <a16:creationId xmlns:a16="http://schemas.microsoft.com/office/drawing/2014/main" id="{F5BF8435-4949-5349-B27F-FEE9C829B6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EEA5B-FEA5-4D45-8F0E-ADC82BB8EF6F}"/>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246009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7306B-FD98-8B4D-AB2F-711336235C8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FA4946-DAF6-8D43-BAF9-2D4B59C23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5FB1F5C-9520-514F-9041-EF798A778CE4}"/>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BF5CAD3-E977-DF40-8A21-F730B51CE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BA4F5FBB-A00D-1E4C-9262-2108C7F2B622}"/>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090366-B2E0-604E-B1FA-62C26264618D}"/>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8" name="フッター プレースホルダー 7">
            <a:extLst>
              <a:ext uri="{FF2B5EF4-FFF2-40B4-BE49-F238E27FC236}">
                <a16:creationId xmlns:a16="http://schemas.microsoft.com/office/drawing/2014/main" id="{A356466D-39D1-B24B-A64F-6DF95247ED3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D0D44AA-551C-2B4F-AEF5-CE3CD2724906}"/>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276094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s-ES" altLang="ja-JP"/>
          </a:p>
        </p:txBody>
      </p:sp>
      <p:sp>
        <p:nvSpPr>
          <p:cNvPr id="5" name="Footer Placeholder 4"/>
          <p:cNvSpPr>
            <a:spLocks noGrp="1"/>
          </p:cNvSpPr>
          <p:nvPr>
            <p:ph type="ftr" sz="quarter" idx="11"/>
          </p:nvPr>
        </p:nvSpPr>
        <p:spPr/>
        <p:txBody>
          <a:bodyPr/>
          <a:lstStyle/>
          <a:p>
            <a:endParaRPr lang="es-ES" altLang="ja-JP"/>
          </a:p>
        </p:txBody>
      </p:sp>
      <p:sp>
        <p:nvSpPr>
          <p:cNvPr id="6" name="Slide Number Placeholder 5"/>
          <p:cNvSpPr>
            <a:spLocks noGrp="1"/>
          </p:cNvSpPr>
          <p:nvPr>
            <p:ph type="sldNum" sz="quarter" idx="12"/>
          </p:nvPr>
        </p:nvSpPr>
        <p:spPr/>
        <p:txBody>
          <a:bodyPr/>
          <a:lstStyle/>
          <a:p>
            <a:fld id="{D6330170-3C9D-5F44-9C23-8CDF12B209FC}" type="slidenum">
              <a:rPr lang="es-ES" altLang="ja-JP" smtClean="0"/>
              <a:pPr/>
              <a:t>‹#›</a:t>
            </a:fld>
            <a:endParaRPr lang="es-ES" altLang="ja-JP"/>
          </a:p>
        </p:txBody>
      </p:sp>
    </p:spTree>
    <p:extLst>
      <p:ext uri="{BB962C8B-B14F-4D97-AF65-F5344CB8AC3E}">
        <p14:creationId xmlns:p14="http://schemas.microsoft.com/office/powerpoint/2010/main" val="1224674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6B2F1-6DA6-FB4C-97C8-096B9E44D3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90CAB57-6402-E649-8B25-3F1C8F4E20B7}"/>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4" name="フッター プレースホルダー 3">
            <a:extLst>
              <a:ext uri="{FF2B5EF4-FFF2-40B4-BE49-F238E27FC236}">
                <a16:creationId xmlns:a16="http://schemas.microsoft.com/office/drawing/2014/main" id="{6A388B0B-B500-8D4E-85AD-514DBDD43B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A9B68F-FB2A-FD4F-838E-37355F35EB45}"/>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77742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2B7CA2B-F3C4-DB43-9A4E-696DC69E92E3}"/>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3" name="フッター プレースホルダー 2">
            <a:extLst>
              <a:ext uri="{FF2B5EF4-FFF2-40B4-BE49-F238E27FC236}">
                <a16:creationId xmlns:a16="http://schemas.microsoft.com/office/drawing/2014/main" id="{7ECDAC1D-770B-6145-9522-9A20921E4E5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B4E490C-E14D-9A44-A4C7-4D29CA292896}"/>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1751702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3B286-A2DB-E049-A699-99CF8509414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316CAC-89A9-9B4C-90BF-F2CBE344B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217E4D2-D506-4F45-BB22-09A5EB798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F3D59D9-7F8C-4A42-83FC-D98B9F88FB1A}"/>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6" name="フッター プレースホルダー 5">
            <a:extLst>
              <a:ext uri="{FF2B5EF4-FFF2-40B4-BE49-F238E27FC236}">
                <a16:creationId xmlns:a16="http://schemas.microsoft.com/office/drawing/2014/main" id="{25F15285-AF11-CB48-BCAE-91CC437206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7DD533-22CF-6B44-9B8F-E1A882136022}"/>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1356418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1C9523-D05C-614A-872E-9B8166F2CD7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139B58-F576-394A-8FEC-0B433F9EC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B88DD32-7FA5-4B4C-848D-C93B003A7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8D641B-1137-754E-8CEA-0A99B54D8F98}"/>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6" name="フッター プレースホルダー 5">
            <a:extLst>
              <a:ext uri="{FF2B5EF4-FFF2-40B4-BE49-F238E27FC236}">
                <a16:creationId xmlns:a16="http://schemas.microsoft.com/office/drawing/2014/main" id="{91432D9D-F601-CF4B-867F-000A02422B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CEBC31-FF16-3A47-8752-CE09439D1B0C}"/>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2640789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9B398-40C8-BA43-B1AA-3CE85AAAA2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2D6773-89A1-B64D-B411-45F5CFB466C4}"/>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4977A9-182A-2F4D-AD7A-825A448854DB}"/>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B3481CCE-88AE-8048-AE2C-6D8F6B604D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ACA2C2-71C4-DB4C-A2F7-58AF075B7379}"/>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565233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904F79-3918-AF4B-B037-F4EC8FB53B5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B7AFAE-6D6C-D547-A9F3-F539428891C9}"/>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717E62-FE3E-5445-B126-380F5CC6109B}"/>
              </a:ext>
            </a:extLst>
          </p:cNvPr>
          <p:cNvSpPr>
            <a:spLocks noGrp="1"/>
          </p:cNvSpPr>
          <p:nvPr>
            <p:ph type="dt" sz="half" idx="10"/>
          </p:nvPr>
        </p:nvSpPr>
        <p:spPr/>
        <p:txBody>
          <a:bodyPr/>
          <a:lstStyle/>
          <a:p>
            <a:fld id="{AEA13099-24FD-474B-875A-A2014FEED10A}"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C814ADBB-793A-F942-9051-616C7A79CB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F6B99A-59E3-934C-916C-BAD0BACB2452}"/>
              </a:ext>
            </a:extLst>
          </p:cNvPr>
          <p:cNvSpPr>
            <a:spLocks noGrp="1"/>
          </p:cNvSpPr>
          <p:nvPr>
            <p:ph type="sldNum" sz="quarter" idx="12"/>
          </p:nvPr>
        </p:nvSpPr>
        <p:spPr/>
        <p:txBody>
          <a:body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133667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s-ES" altLang="ja-JP"/>
          </a:p>
        </p:txBody>
      </p:sp>
      <p:sp>
        <p:nvSpPr>
          <p:cNvPr id="6" name="Footer Placeholder 5"/>
          <p:cNvSpPr>
            <a:spLocks noGrp="1"/>
          </p:cNvSpPr>
          <p:nvPr>
            <p:ph type="ftr" sz="quarter" idx="11"/>
          </p:nvPr>
        </p:nvSpPr>
        <p:spPr/>
        <p:txBody>
          <a:bodyPr/>
          <a:lstStyle/>
          <a:p>
            <a:endParaRPr lang="es-ES" altLang="ja-JP"/>
          </a:p>
        </p:txBody>
      </p:sp>
      <p:sp>
        <p:nvSpPr>
          <p:cNvPr id="7" name="Slide Number Placeholder 6"/>
          <p:cNvSpPr>
            <a:spLocks noGrp="1"/>
          </p:cNvSpPr>
          <p:nvPr>
            <p:ph type="sldNum" sz="quarter" idx="12"/>
          </p:nvPr>
        </p:nvSpPr>
        <p:spPr/>
        <p:txBody>
          <a:bodyPr/>
          <a:lstStyle/>
          <a:p>
            <a:fld id="{3D79CBBA-0F0E-B74F-A435-DED1229BCCE3}" type="slidenum">
              <a:rPr lang="es-ES" altLang="ja-JP" smtClean="0"/>
              <a:pPr/>
              <a:t>‹#›</a:t>
            </a:fld>
            <a:endParaRPr lang="es-ES" altLang="ja-JP"/>
          </a:p>
        </p:txBody>
      </p:sp>
    </p:spTree>
    <p:extLst>
      <p:ext uri="{BB962C8B-B14F-4D97-AF65-F5344CB8AC3E}">
        <p14:creationId xmlns:p14="http://schemas.microsoft.com/office/powerpoint/2010/main" val="362201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s-ES" altLang="ja-JP"/>
          </a:p>
        </p:txBody>
      </p:sp>
      <p:sp>
        <p:nvSpPr>
          <p:cNvPr id="8" name="Footer Placeholder 7"/>
          <p:cNvSpPr>
            <a:spLocks noGrp="1"/>
          </p:cNvSpPr>
          <p:nvPr>
            <p:ph type="ftr" sz="quarter" idx="11"/>
          </p:nvPr>
        </p:nvSpPr>
        <p:spPr/>
        <p:txBody>
          <a:bodyPr/>
          <a:lstStyle/>
          <a:p>
            <a:endParaRPr lang="es-ES" altLang="ja-JP"/>
          </a:p>
        </p:txBody>
      </p:sp>
      <p:sp>
        <p:nvSpPr>
          <p:cNvPr id="9" name="Slide Number Placeholder 8"/>
          <p:cNvSpPr>
            <a:spLocks noGrp="1"/>
          </p:cNvSpPr>
          <p:nvPr>
            <p:ph type="sldNum" sz="quarter" idx="12"/>
          </p:nvPr>
        </p:nvSpPr>
        <p:spPr/>
        <p:txBody>
          <a:bodyPr/>
          <a:lstStyle/>
          <a:p>
            <a:fld id="{A57AD7C1-DD12-C14F-9906-B23B3EEE0041}" type="slidenum">
              <a:rPr lang="es-ES" altLang="ja-JP" smtClean="0"/>
              <a:pPr/>
              <a:t>‹#›</a:t>
            </a:fld>
            <a:endParaRPr lang="es-ES" altLang="ja-JP"/>
          </a:p>
        </p:txBody>
      </p:sp>
    </p:spTree>
    <p:extLst>
      <p:ext uri="{BB962C8B-B14F-4D97-AF65-F5344CB8AC3E}">
        <p14:creationId xmlns:p14="http://schemas.microsoft.com/office/powerpoint/2010/main" val="5141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s-ES" altLang="ja-JP"/>
          </a:p>
        </p:txBody>
      </p:sp>
      <p:sp>
        <p:nvSpPr>
          <p:cNvPr id="4" name="Footer Placeholder 3"/>
          <p:cNvSpPr>
            <a:spLocks noGrp="1"/>
          </p:cNvSpPr>
          <p:nvPr>
            <p:ph type="ftr" sz="quarter" idx="11"/>
          </p:nvPr>
        </p:nvSpPr>
        <p:spPr/>
        <p:txBody>
          <a:bodyPr/>
          <a:lstStyle/>
          <a:p>
            <a:endParaRPr lang="es-ES" altLang="ja-JP"/>
          </a:p>
        </p:txBody>
      </p:sp>
      <p:sp>
        <p:nvSpPr>
          <p:cNvPr id="5" name="Slide Number Placeholder 4"/>
          <p:cNvSpPr>
            <a:spLocks noGrp="1"/>
          </p:cNvSpPr>
          <p:nvPr>
            <p:ph type="sldNum" sz="quarter" idx="12"/>
          </p:nvPr>
        </p:nvSpPr>
        <p:spPr/>
        <p:txBody>
          <a:bodyPr/>
          <a:lstStyle/>
          <a:p>
            <a:fld id="{7C89919E-219B-B844-9266-AA895B97FBB3}" type="slidenum">
              <a:rPr lang="es-ES" altLang="ja-JP" smtClean="0"/>
              <a:pPr/>
              <a:t>‹#›</a:t>
            </a:fld>
            <a:endParaRPr lang="es-ES" altLang="ja-JP"/>
          </a:p>
        </p:txBody>
      </p:sp>
    </p:spTree>
    <p:extLst>
      <p:ext uri="{BB962C8B-B14F-4D97-AF65-F5344CB8AC3E}">
        <p14:creationId xmlns:p14="http://schemas.microsoft.com/office/powerpoint/2010/main" val="320065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ja-JP"/>
          </a:p>
        </p:txBody>
      </p:sp>
      <p:sp>
        <p:nvSpPr>
          <p:cNvPr id="3" name="Footer Placeholder 2"/>
          <p:cNvSpPr>
            <a:spLocks noGrp="1"/>
          </p:cNvSpPr>
          <p:nvPr>
            <p:ph type="ftr" sz="quarter" idx="11"/>
          </p:nvPr>
        </p:nvSpPr>
        <p:spPr/>
        <p:txBody>
          <a:bodyPr/>
          <a:lstStyle/>
          <a:p>
            <a:endParaRPr lang="es-ES" altLang="ja-JP"/>
          </a:p>
        </p:txBody>
      </p:sp>
      <p:sp>
        <p:nvSpPr>
          <p:cNvPr id="4" name="Slide Number Placeholder 3"/>
          <p:cNvSpPr>
            <a:spLocks noGrp="1"/>
          </p:cNvSpPr>
          <p:nvPr>
            <p:ph type="sldNum" sz="quarter" idx="12"/>
          </p:nvPr>
        </p:nvSpPr>
        <p:spPr/>
        <p:txBody>
          <a:bodyPr/>
          <a:lstStyle/>
          <a:p>
            <a:fld id="{96433959-9662-124E-9FE4-2FB4287E9DDF}" type="slidenum">
              <a:rPr lang="es-ES" altLang="ja-JP" smtClean="0"/>
              <a:pPr/>
              <a:t>‹#›</a:t>
            </a:fld>
            <a:endParaRPr lang="es-ES" altLang="ja-JP"/>
          </a:p>
        </p:txBody>
      </p:sp>
    </p:spTree>
    <p:extLst>
      <p:ext uri="{BB962C8B-B14F-4D97-AF65-F5344CB8AC3E}">
        <p14:creationId xmlns:p14="http://schemas.microsoft.com/office/powerpoint/2010/main" val="292570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s-ES" altLang="ja-JP"/>
          </a:p>
        </p:txBody>
      </p:sp>
      <p:sp>
        <p:nvSpPr>
          <p:cNvPr id="6" name="Footer Placeholder 5"/>
          <p:cNvSpPr>
            <a:spLocks noGrp="1"/>
          </p:cNvSpPr>
          <p:nvPr>
            <p:ph type="ftr" sz="quarter" idx="11"/>
          </p:nvPr>
        </p:nvSpPr>
        <p:spPr/>
        <p:txBody>
          <a:bodyPr/>
          <a:lstStyle/>
          <a:p>
            <a:endParaRPr lang="es-ES" altLang="ja-JP"/>
          </a:p>
        </p:txBody>
      </p:sp>
      <p:sp>
        <p:nvSpPr>
          <p:cNvPr id="7" name="Slide Number Placeholder 6"/>
          <p:cNvSpPr>
            <a:spLocks noGrp="1"/>
          </p:cNvSpPr>
          <p:nvPr>
            <p:ph type="sldNum" sz="quarter" idx="12"/>
          </p:nvPr>
        </p:nvSpPr>
        <p:spPr/>
        <p:txBody>
          <a:bodyPr/>
          <a:lstStyle/>
          <a:p>
            <a:fld id="{8740F8BC-C33B-F948-9163-9ECAC823147C}" type="slidenum">
              <a:rPr lang="es-ES" altLang="ja-JP" smtClean="0"/>
              <a:pPr/>
              <a:t>‹#›</a:t>
            </a:fld>
            <a:endParaRPr lang="es-ES" altLang="ja-JP"/>
          </a:p>
        </p:txBody>
      </p:sp>
    </p:spTree>
    <p:extLst>
      <p:ext uri="{BB962C8B-B14F-4D97-AF65-F5344CB8AC3E}">
        <p14:creationId xmlns:p14="http://schemas.microsoft.com/office/powerpoint/2010/main" val="203356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s-ES" altLang="ja-JP"/>
          </a:p>
        </p:txBody>
      </p:sp>
      <p:sp>
        <p:nvSpPr>
          <p:cNvPr id="6" name="Footer Placeholder 5"/>
          <p:cNvSpPr>
            <a:spLocks noGrp="1"/>
          </p:cNvSpPr>
          <p:nvPr>
            <p:ph type="ftr" sz="quarter" idx="11"/>
          </p:nvPr>
        </p:nvSpPr>
        <p:spPr/>
        <p:txBody>
          <a:bodyPr/>
          <a:lstStyle/>
          <a:p>
            <a:endParaRPr lang="es-ES" altLang="ja-JP"/>
          </a:p>
        </p:txBody>
      </p:sp>
      <p:sp>
        <p:nvSpPr>
          <p:cNvPr id="7" name="Slide Number Placeholder 6"/>
          <p:cNvSpPr>
            <a:spLocks noGrp="1"/>
          </p:cNvSpPr>
          <p:nvPr>
            <p:ph type="sldNum" sz="quarter" idx="12"/>
          </p:nvPr>
        </p:nvSpPr>
        <p:spPr/>
        <p:txBody>
          <a:bodyPr/>
          <a:lstStyle/>
          <a:p>
            <a:fld id="{CFB4EA8E-21B2-7C45-BC81-2E6953CF4FFA}" type="slidenum">
              <a:rPr lang="es-ES" altLang="ja-JP" smtClean="0"/>
              <a:pPr/>
              <a:t>‹#›</a:t>
            </a:fld>
            <a:endParaRPr lang="es-ES" altLang="ja-JP"/>
          </a:p>
        </p:txBody>
      </p:sp>
    </p:spTree>
    <p:extLst>
      <p:ext uri="{BB962C8B-B14F-4D97-AF65-F5344CB8AC3E}">
        <p14:creationId xmlns:p14="http://schemas.microsoft.com/office/powerpoint/2010/main" val="87043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ltLang="ja-JP"/>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ltLang="ja-JP"/>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0578D-FE70-9746-96BB-954CEFD3F7B2}" type="slidenum">
              <a:rPr lang="es-ES" altLang="ja-JP" smtClean="0"/>
              <a:pPr/>
              <a:t>‹#›</a:t>
            </a:fld>
            <a:endParaRPr lang="es-ES" altLang="ja-JP"/>
          </a:p>
        </p:txBody>
      </p:sp>
    </p:spTree>
    <p:extLst>
      <p:ext uri="{BB962C8B-B14F-4D97-AF65-F5344CB8AC3E}">
        <p14:creationId xmlns:p14="http://schemas.microsoft.com/office/powerpoint/2010/main" val="154624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6AB2E3B-90F3-C24E-A08D-AB212F891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314955-D6F1-534B-82EC-50B6C1D6F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874392-B6DD-EC46-88C9-F4752FCB6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07CDD-366B-5E42-9391-35289EAFCFF0}"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131A146D-8EA8-524C-B094-954B602E1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1F18580-C55F-7047-BDB6-2384057D5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BC905-1D72-CD4C-939C-12A9C97289F0}" type="slidenum">
              <a:rPr kumimoji="1" lang="ja-JP" altLang="en-US" smtClean="0"/>
              <a:t>‹#›</a:t>
            </a:fld>
            <a:endParaRPr kumimoji="1" lang="ja-JP" altLang="en-US"/>
          </a:p>
        </p:txBody>
      </p:sp>
    </p:spTree>
    <p:extLst>
      <p:ext uri="{BB962C8B-B14F-4D97-AF65-F5344CB8AC3E}">
        <p14:creationId xmlns:p14="http://schemas.microsoft.com/office/powerpoint/2010/main" val="422745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427E54-538C-7740-BA86-BD6710F6D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02DD83-6B54-4D49-89E9-667B162027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737A54-EEAF-5041-8693-93697A8737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13099-24FD-474B-875A-A2014FEED10A}" type="datetimeFigureOut">
              <a:rPr kumimoji="1" lang="ja-JP" altLang="en-US" smtClean="0"/>
              <a:t>2021/2/23</a:t>
            </a:fld>
            <a:endParaRPr kumimoji="1" lang="ja-JP" altLang="en-US"/>
          </a:p>
        </p:txBody>
      </p:sp>
      <p:sp>
        <p:nvSpPr>
          <p:cNvPr id="5" name="フッター プレースホルダー 4">
            <a:extLst>
              <a:ext uri="{FF2B5EF4-FFF2-40B4-BE49-F238E27FC236}">
                <a16:creationId xmlns:a16="http://schemas.microsoft.com/office/drawing/2014/main" id="{17C614A3-EB63-6E48-810F-D4CD37CA4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AACAB1-FE5A-474C-A909-43564F7B9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3BD4-0BD3-BF4C-A096-B903BA3F109D}" type="slidenum">
              <a:rPr kumimoji="1" lang="ja-JP" altLang="en-US" smtClean="0"/>
              <a:t>‹#›</a:t>
            </a:fld>
            <a:endParaRPr kumimoji="1" lang="ja-JP" altLang="en-US"/>
          </a:p>
        </p:txBody>
      </p:sp>
    </p:spTree>
    <p:extLst>
      <p:ext uri="{BB962C8B-B14F-4D97-AF65-F5344CB8AC3E}">
        <p14:creationId xmlns:p14="http://schemas.microsoft.com/office/powerpoint/2010/main" val="750001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4.tiff"/><Relationship Id="rId5" Type="http://schemas.openxmlformats.org/officeDocument/2006/relationships/image" Target="../media/image5.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A16530-81FF-3544-842C-B1FD0D11D866}"/>
              </a:ext>
            </a:extLst>
          </p:cNvPr>
          <p:cNvPicPr>
            <a:picLocks noChangeAspect="1"/>
          </p:cNvPicPr>
          <p:nvPr/>
        </p:nvPicPr>
        <p:blipFill>
          <a:blip r:embed="rId3"/>
          <a:stretch>
            <a:fillRect/>
          </a:stretch>
        </p:blipFill>
        <p:spPr>
          <a:xfrm>
            <a:off x="1199456" y="260648"/>
            <a:ext cx="9865095" cy="6774032"/>
          </a:xfrm>
          <a:prstGeom prst="rect">
            <a:avLst/>
          </a:prstGeom>
        </p:spPr>
      </p:pic>
      <p:sp>
        <p:nvSpPr>
          <p:cNvPr id="2198" name="Rectangle 150">
            <a:extLst>
              <a:ext uri="{FF2B5EF4-FFF2-40B4-BE49-F238E27FC236}">
                <a16:creationId xmlns:a16="http://schemas.microsoft.com/office/drawing/2014/main" id="{A5D3E070-3B3C-E547-BF79-D7106C3374FB}"/>
              </a:ext>
            </a:extLst>
          </p:cNvPr>
          <p:cNvSpPr>
            <a:spLocks noGrp="1" noChangeArrowheads="1"/>
          </p:cNvSpPr>
          <p:nvPr>
            <p:ph type="ctrTitle"/>
          </p:nvPr>
        </p:nvSpPr>
        <p:spPr>
          <a:xfrm>
            <a:off x="3882789" y="1108775"/>
            <a:ext cx="4249291" cy="1440160"/>
          </a:xfrm>
          <a:noFill/>
        </p:spPr>
        <p:txBody>
          <a:bodyPr anchor="ctr"/>
          <a:lstStyle/>
          <a:p>
            <a:r>
              <a:rPr lang="ja-JP" altLang="en-US" sz="5400">
                <a:latin typeface="Hiragino Kaku Gothic StdN W8" panose="020B0800000000000000" pitchFamily="34" charset="-128"/>
                <a:ea typeface="Hiragino Kaku Gothic StdN W8" panose="020B0800000000000000" pitchFamily="34" charset="-128"/>
              </a:rPr>
              <a:t>寺　　町</a:t>
            </a:r>
            <a:endParaRPr lang="es-ES" altLang="ja-JP" sz="5400" b="1" dirty="0">
              <a:solidFill>
                <a:srgbClr val="333333"/>
              </a:solidFill>
              <a:ea typeface="ＭＳ Ｐゴシック" panose="020B0600070205080204" pitchFamily="34" charset="-128"/>
            </a:endParaRPr>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a:t>
            </a:fld>
            <a:endParaRPr lang="es-ES" altLang="ja-JP"/>
          </a:p>
        </p:txBody>
      </p:sp>
      <p:sp>
        <p:nvSpPr>
          <p:cNvPr id="2215" name="Rectangle 167">
            <a:extLst>
              <a:ext uri="{FF2B5EF4-FFF2-40B4-BE49-F238E27FC236}">
                <a16:creationId xmlns:a16="http://schemas.microsoft.com/office/drawing/2014/main" id="{B5CBAAC6-3A9A-204F-9471-568E1D06E238}"/>
              </a:ext>
            </a:extLst>
          </p:cNvPr>
          <p:cNvSpPr>
            <a:spLocks noChangeArrowheads="1"/>
          </p:cNvSpPr>
          <p:nvPr/>
        </p:nvSpPr>
        <p:spPr bwMode="auto">
          <a:xfrm>
            <a:off x="4027029" y="4653136"/>
            <a:ext cx="3960812" cy="647700"/>
          </a:xfrm>
          <a:prstGeom prst="rect">
            <a:avLst/>
          </a:prstGeom>
          <a:solidFill>
            <a:schemeClr val="bg1">
              <a:lumMod val="95000"/>
              <a:alpha val="56000"/>
            </a:schemeClr>
          </a:solidFill>
          <a:ln>
            <a:noFill/>
          </a:ln>
          <a:effectLs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kumimoji="1" lang="ja-JP" altLang="en-US" sz="3600" b="1"/>
              <a:t>井村　治</a:t>
            </a:r>
          </a:p>
        </p:txBody>
      </p:sp>
      <p:sp>
        <p:nvSpPr>
          <p:cNvPr id="2" name="テキスト ボックス 1">
            <a:extLst>
              <a:ext uri="{FF2B5EF4-FFF2-40B4-BE49-F238E27FC236}">
                <a16:creationId xmlns:a16="http://schemas.microsoft.com/office/drawing/2014/main" id="{03DF27E7-B836-3A43-B83A-47B722C4809C}"/>
              </a:ext>
            </a:extLst>
          </p:cNvPr>
          <p:cNvSpPr txBox="1"/>
          <p:nvPr/>
        </p:nvSpPr>
        <p:spPr>
          <a:xfrm>
            <a:off x="1199456" y="908720"/>
            <a:ext cx="1723549" cy="400110"/>
          </a:xfrm>
          <a:prstGeom prst="rect">
            <a:avLst/>
          </a:prstGeom>
          <a:noFill/>
        </p:spPr>
        <p:txBody>
          <a:bodyPr wrap="none" rtlCol="0">
            <a:spAutoFit/>
          </a:bodyPr>
          <a:lstStyle/>
          <a:p>
            <a:r>
              <a:rPr kumimoji="1" lang="en-US" altLang="ja-JP" sz="2000" b="1" dirty="0"/>
              <a:t>GGKH</a:t>
            </a:r>
            <a:r>
              <a:rPr kumimoji="1" lang="ja-JP" altLang="en-US" sz="2000" b="1"/>
              <a:t>勉強会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10</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a:xfrm>
            <a:off x="1524000" y="260649"/>
            <a:ext cx="9144000" cy="936103"/>
          </a:xfrm>
        </p:spPr>
        <p:txBody>
          <a:bodyPr>
            <a:normAutofit/>
          </a:bodyPr>
          <a:lstStyle/>
          <a:p>
            <a:r>
              <a:rPr lang="ja-JP" altLang="en-US" sz="4000"/>
              <a:t>洛中絵図（</a:t>
            </a:r>
            <a:r>
              <a:rPr lang="en-US" altLang="ja-JP" sz="4000" dirty="0"/>
              <a:t>1637</a:t>
            </a:r>
            <a:r>
              <a:rPr lang="ja-JP" altLang="en-US" sz="4000"/>
              <a:t>）当時の宗派構成　</a:t>
            </a:r>
          </a:p>
        </p:txBody>
      </p:sp>
      <p:graphicFrame>
        <p:nvGraphicFramePr>
          <p:cNvPr id="2" name="表 1">
            <a:extLst>
              <a:ext uri="{FF2B5EF4-FFF2-40B4-BE49-F238E27FC236}">
                <a16:creationId xmlns:a16="http://schemas.microsoft.com/office/drawing/2014/main" id="{A0D765E6-4CB1-EE41-8911-507A37CA018F}"/>
              </a:ext>
            </a:extLst>
          </p:cNvPr>
          <p:cNvGraphicFramePr>
            <a:graphicFrameLocks noGrp="1"/>
          </p:cNvGraphicFramePr>
          <p:nvPr>
            <p:extLst>
              <p:ext uri="{D42A27DB-BD31-4B8C-83A1-F6EECF244321}">
                <p14:modId xmlns:p14="http://schemas.microsoft.com/office/powerpoint/2010/main" val="65673948"/>
              </p:ext>
            </p:extLst>
          </p:nvPr>
        </p:nvGraphicFramePr>
        <p:xfrm>
          <a:off x="1991544" y="1412776"/>
          <a:ext cx="7560841" cy="4943572"/>
        </p:xfrm>
        <a:graphic>
          <a:graphicData uri="http://schemas.openxmlformats.org/drawingml/2006/table">
            <a:tbl>
              <a:tblPr>
                <a:tableStyleId>{5C22544A-7EE6-4342-B048-85BDC9FD1C3A}</a:tableStyleId>
              </a:tblPr>
              <a:tblGrid>
                <a:gridCol w="1433953">
                  <a:extLst>
                    <a:ext uri="{9D8B030D-6E8A-4147-A177-3AD203B41FA5}">
                      <a16:colId xmlns:a16="http://schemas.microsoft.com/office/drawing/2014/main" val="3360369382"/>
                    </a:ext>
                  </a:extLst>
                </a:gridCol>
                <a:gridCol w="3389342">
                  <a:extLst>
                    <a:ext uri="{9D8B030D-6E8A-4147-A177-3AD203B41FA5}">
                      <a16:colId xmlns:a16="http://schemas.microsoft.com/office/drawing/2014/main" val="239443748"/>
                    </a:ext>
                  </a:extLst>
                </a:gridCol>
                <a:gridCol w="2737546">
                  <a:extLst>
                    <a:ext uri="{9D8B030D-6E8A-4147-A177-3AD203B41FA5}">
                      <a16:colId xmlns:a16="http://schemas.microsoft.com/office/drawing/2014/main" val="1702547316"/>
                    </a:ext>
                  </a:extLst>
                </a:gridCol>
              </a:tblGrid>
              <a:tr h="806862">
                <a:tc>
                  <a:txBody>
                    <a:bodyPr/>
                    <a:lstStyle/>
                    <a:p>
                      <a:pPr algn="ctr" fontAlgn="ctr"/>
                      <a:r>
                        <a:rPr lang="ja-JP" altLang="en-US" sz="2400" u="none" strike="noStrike">
                          <a:effectLst/>
                        </a:rPr>
                        <a:t>宗派</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ja-JP" altLang="en-US" sz="2400" u="none" strike="noStrike">
                          <a:effectLst/>
                        </a:rPr>
                        <a:t>洛中絵図（</a:t>
                      </a:r>
                      <a:r>
                        <a:rPr lang="en-US" altLang="ja-JP" sz="2400" u="none" strike="noStrike" dirty="0">
                          <a:effectLst/>
                        </a:rPr>
                        <a:t>1637</a:t>
                      </a:r>
                      <a:r>
                        <a:rPr lang="ja-JP" altLang="en-US" sz="2400" u="none" strike="noStrike">
                          <a:effectLst/>
                        </a:rPr>
                        <a:t>）</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ja-JP" altLang="en-US" sz="2400" u="none" strike="noStrike">
                          <a:effectLst/>
                        </a:rPr>
                        <a:t>その他</a:t>
                      </a:r>
                      <a:endParaRPr lang="ja-JP" altLang="en-US"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522960872"/>
                  </a:ext>
                </a:extLst>
              </a:tr>
              <a:tr h="413671">
                <a:tc>
                  <a:txBody>
                    <a:bodyPr/>
                    <a:lstStyle/>
                    <a:p>
                      <a:pPr algn="ctr" fontAlgn="ctr"/>
                      <a:r>
                        <a:rPr lang="ja-JP" altLang="en-US" sz="2400" u="none" strike="noStrike">
                          <a:effectLst/>
                        </a:rPr>
                        <a:t>浄土</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67</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8</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2374808127"/>
                  </a:ext>
                </a:extLst>
              </a:tr>
              <a:tr h="413671">
                <a:tc>
                  <a:txBody>
                    <a:bodyPr/>
                    <a:lstStyle/>
                    <a:p>
                      <a:pPr algn="ctr" fontAlgn="ctr"/>
                      <a:r>
                        <a:rPr lang="ja-JP" altLang="en-US" sz="2400" u="none" strike="noStrike">
                          <a:effectLst/>
                        </a:rPr>
                        <a:t>日蓮</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8</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endParaRPr lang="ja-JP" altLang="en-US"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2071214134"/>
                  </a:ext>
                </a:extLst>
              </a:tr>
              <a:tr h="413671">
                <a:tc>
                  <a:txBody>
                    <a:bodyPr/>
                    <a:lstStyle/>
                    <a:p>
                      <a:pPr algn="ctr" fontAlgn="ctr"/>
                      <a:r>
                        <a:rPr lang="ja-JP" altLang="en-US" sz="2400" u="none" strike="noStrike">
                          <a:effectLst/>
                        </a:rPr>
                        <a:t>時宗</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8</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3</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78697799"/>
                  </a:ext>
                </a:extLst>
              </a:tr>
              <a:tr h="413671">
                <a:tc>
                  <a:txBody>
                    <a:bodyPr/>
                    <a:lstStyle/>
                    <a:p>
                      <a:pPr algn="ctr" fontAlgn="ctr"/>
                      <a:r>
                        <a:rPr lang="ja-JP" altLang="en-US" sz="2400" u="none" strike="noStrike">
                          <a:effectLst/>
                        </a:rPr>
                        <a:t>天台</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6</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3048729510"/>
                  </a:ext>
                </a:extLst>
              </a:tr>
              <a:tr h="413671">
                <a:tc>
                  <a:txBody>
                    <a:bodyPr/>
                    <a:lstStyle/>
                    <a:p>
                      <a:pPr algn="ctr" fontAlgn="ctr"/>
                      <a:r>
                        <a:rPr lang="ja-JP" altLang="en-US" sz="2400" u="none" strike="noStrike">
                          <a:effectLst/>
                        </a:rPr>
                        <a:t>真言</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4</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663061128"/>
                  </a:ext>
                </a:extLst>
              </a:tr>
              <a:tr h="413671">
                <a:tc>
                  <a:txBody>
                    <a:bodyPr/>
                    <a:lstStyle/>
                    <a:p>
                      <a:pPr algn="ctr" fontAlgn="ctr"/>
                      <a:r>
                        <a:rPr lang="ja-JP" altLang="en-US" sz="2400" u="none" strike="noStrike">
                          <a:effectLst/>
                        </a:rPr>
                        <a:t>曹洞</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2</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endParaRPr lang="ja-JP" altLang="en-US"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1747481410"/>
                  </a:ext>
                </a:extLst>
              </a:tr>
              <a:tr h="413671">
                <a:tc>
                  <a:txBody>
                    <a:bodyPr/>
                    <a:lstStyle/>
                    <a:p>
                      <a:pPr algn="ctr" fontAlgn="ctr"/>
                      <a:r>
                        <a:rPr lang="ja-JP" altLang="en-US" sz="2400" u="none" strike="noStrike">
                          <a:effectLst/>
                        </a:rPr>
                        <a:t>臨済</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endParaRPr lang="ja-JP" altLang="en-US"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186090974"/>
                  </a:ext>
                </a:extLst>
              </a:tr>
              <a:tr h="413671">
                <a:tc>
                  <a:txBody>
                    <a:bodyPr/>
                    <a:lstStyle/>
                    <a:p>
                      <a:pPr algn="ctr" fontAlgn="ctr"/>
                      <a:r>
                        <a:rPr lang="ja-JP" altLang="en-US" sz="2400" u="none" strike="noStrike">
                          <a:effectLst/>
                        </a:rPr>
                        <a:t>律</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endParaRPr lang="ja-JP" altLang="en-US"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3047203779"/>
                  </a:ext>
                </a:extLst>
              </a:tr>
              <a:tr h="413671">
                <a:tc>
                  <a:txBody>
                    <a:bodyPr/>
                    <a:lstStyle/>
                    <a:p>
                      <a:pPr algn="ctr" fontAlgn="ctr"/>
                      <a:r>
                        <a:rPr lang="ja-JP" altLang="en-US" sz="2400" u="none" strike="noStrike">
                          <a:effectLst/>
                        </a:rPr>
                        <a:t>不明</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20</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7</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184823185"/>
                  </a:ext>
                </a:extLst>
              </a:tr>
              <a:tr h="413671">
                <a:tc>
                  <a:txBody>
                    <a:bodyPr/>
                    <a:lstStyle/>
                    <a:p>
                      <a:pPr algn="ctr" fontAlgn="ctr"/>
                      <a:r>
                        <a:rPr lang="ja-JP" altLang="en-US" sz="2400" u="none" strike="noStrike">
                          <a:effectLst/>
                        </a:rPr>
                        <a:t>合計</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117</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20</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671159983"/>
                  </a:ext>
                </a:extLst>
              </a:tr>
            </a:tbl>
          </a:graphicData>
        </a:graphic>
      </p:graphicFrame>
      <p:cxnSp>
        <p:nvCxnSpPr>
          <p:cNvPr id="6" name="直線コネクタ 5">
            <a:extLst>
              <a:ext uri="{FF2B5EF4-FFF2-40B4-BE49-F238E27FC236}">
                <a16:creationId xmlns:a16="http://schemas.microsoft.com/office/drawing/2014/main" id="{6FBBBE46-2498-9940-9D14-2936E9A3325F}"/>
              </a:ext>
            </a:extLst>
          </p:cNvPr>
          <p:cNvCxnSpPr/>
          <p:nvPr/>
        </p:nvCxnSpPr>
        <p:spPr>
          <a:xfrm>
            <a:off x="1991544" y="1412776"/>
            <a:ext cx="7488832" cy="0"/>
          </a:xfrm>
          <a:prstGeom prst="line">
            <a:avLst/>
          </a:prstGeom>
        </p:spPr>
        <p:style>
          <a:lnRef idx="3">
            <a:schemeClr val="dk1"/>
          </a:lnRef>
          <a:fillRef idx="0">
            <a:schemeClr val="dk1"/>
          </a:fillRef>
          <a:effectRef idx="2">
            <a:schemeClr val="dk1"/>
          </a:effectRef>
          <a:fontRef idx="minor">
            <a:schemeClr val="tx1"/>
          </a:fontRef>
        </p:style>
      </p:cxnSp>
      <p:cxnSp>
        <p:nvCxnSpPr>
          <p:cNvPr id="7" name="直線コネクタ 6">
            <a:extLst>
              <a:ext uri="{FF2B5EF4-FFF2-40B4-BE49-F238E27FC236}">
                <a16:creationId xmlns:a16="http://schemas.microsoft.com/office/drawing/2014/main" id="{A25F8C7E-0D2D-1840-A0DB-B17206DFDFE9}"/>
              </a:ext>
            </a:extLst>
          </p:cNvPr>
          <p:cNvCxnSpPr/>
          <p:nvPr/>
        </p:nvCxnSpPr>
        <p:spPr>
          <a:xfrm>
            <a:off x="1991544" y="2204864"/>
            <a:ext cx="7488832" cy="0"/>
          </a:xfrm>
          <a:prstGeom prst="line">
            <a:avLst/>
          </a:prstGeom>
        </p:spPr>
        <p:style>
          <a:lnRef idx="3">
            <a:schemeClr val="dk1"/>
          </a:lnRef>
          <a:fillRef idx="0">
            <a:schemeClr val="dk1"/>
          </a:fillRef>
          <a:effectRef idx="2">
            <a:schemeClr val="dk1"/>
          </a:effectRef>
          <a:fontRef idx="minor">
            <a:schemeClr val="tx1"/>
          </a:fontRef>
        </p:style>
      </p:cxnSp>
      <p:cxnSp>
        <p:nvCxnSpPr>
          <p:cNvPr id="8" name="直線コネクタ 7">
            <a:extLst>
              <a:ext uri="{FF2B5EF4-FFF2-40B4-BE49-F238E27FC236}">
                <a16:creationId xmlns:a16="http://schemas.microsoft.com/office/drawing/2014/main" id="{E531BBF0-C47C-5944-AF8C-0B5B4AD8FC6B}"/>
              </a:ext>
            </a:extLst>
          </p:cNvPr>
          <p:cNvCxnSpPr/>
          <p:nvPr/>
        </p:nvCxnSpPr>
        <p:spPr>
          <a:xfrm>
            <a:off x="1991544" y="5949280"/>
            <a:ext cx="748883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747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68C199-F0E3-8441-8838-E924DD8F7090}"/>
              </a:ext>
            </a:extLst>
          </p:cNvPr>
          <p:cNvSpPr>
            <a:spLocks noGrp="1"/>
          </p:cNvSpPr>
          <p:nvPr>
            <p:ph type="title"/>
          </p:nvPr>
        </p:nvSpPr>
        <p:spPr>
          <a:xfrm>
            <a:off x="838200" y="365125"/>
            <a:ext cx="10515600" cy="975643"/>
          </a:xfrm>
        </p:spPr>
        <p:txBody>
          <a:bodyPr>
            <a:normAutofit/>
          </a:bodyPr>
          <a:lstStyle/>
          <a:p>
            <a:r>
              <a:rPr kumimoji="1" lang="ja-JP" altLang="en-US" sz="3200"/>
              <a:t>江戸時代寺町は京都見物の重要なコースになっていた</a:t>
            </a:r>
          </a:p>
        </p:txBody>
      </p:sp>
      <p:sp>
        <p:nvSpPr>
          <p:cNvPr id="4" name="コンテンツ プレースホルダー 3">
            <a:extLst>
              <a:ext uri="{FF2B5EF4-FFF2-40B4-BE49-F238E27FC236}">
                <a16:creationId xmlns:a16="http://schemas.microsoft.com/office/drawing/2014/main" id="{589B3535-A3D8-A648-A17E-3CAFBED38313}"/>
              </a:ext>
            </a:extLst>
          </p:cNvPr>
          <p:cNvSpPr>
            <a:spLocks noGrp="1"/>
          </p:cNvSpPr>
          <p:nvPr>
            <p:ph idx="1"/>
          </p:nvPr>
        </p:nvSpPr>
        <p:spPr>
          <a:xfrm>
            <a:off x="838200" y="1196753"/>
            <a:ext cx="10515600" cy="936104"/>
          </a:xfrm>
        </p:spPr>
        <p:txBody>
          <a:bodyPr>
            <a:normAutofit/>
          </a:bodyPr>
          <a:lstStyle/>
          <a:p>
            <a:r>
              <a:rPr lang="ja-JP" altLang="en-US" sz="2000"/>
              <a:t>江戸時代には、寺社参詣の隆盛と物見遊山的な名所巡覧の大衆化に呼応して、都市の名所を紹介する案内記が次々と板行された。京都は江戸や大坂に先駆けていち早く名所案内記が誕生した都市である（菅井、</a:t>
            </a:r>
            <a:r>
              <a:rPr lang="en-US" altLang="ja-JP" sz="2000" dirty="0"/>
              <a:t>2004</a:t>
            </a:r>
            <a:r>
              <a:rPr lang="ja-JP" altLang="en-US" sz="2000"/>
              <a:t>） 。</a:t>
            </a:r>
            <a:endParaRPr kumimoji="1" lang="ja-JP" altLang="en-US" sz="2000"/>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11</a:t>
            </a:fld>
            <a:endParaRPr lang="es-ES" altLang="ja-JP"/>
          </a:p>
        </p:txBody>
      </p:sp>
      <p:pic>
        <p:nvPicPr>
          <p:cNvPr id="6" name="図 5">
            <a:extLst>
              <a:ext uri="{FF2B5EF4-FFF2-40B4-BE49-F238E27FC236}">
                <a16:creationId xmlns:a16="http://schemas.microsoft.com/office/drawing/2014/main" id="{791ED080-EEB6-2C42-AA65-6AA1577F05DF}"/>
              </a:ext>
            </a:extLst>
          </p:cNvPr>
          <p:cNvPicPr>
            <a:picLocks noChangeAspect="1"/>
          </p:cNvPicPr>
          <p:nvPr/>
        </p:nvPicPr>
        <p:blipFill>
          <a:blip r:embed="rId4"/>
          <a:stretch>
            <a:fillRect/>
          </a:stretch>
        </p:blipFill>
        <p:spPr>
          <a:xfrm>
            <a:off x="1127448" y="2132857"/>
            <a:ext cx="3268285" cy="4521127"/>
          </a:xfrm>
          <a:prstGeom prst="rect">
            <a:avLst/>
          </a:prstGeom>
        </p:spPr>
      </p:pic>
      <p:cxnSp>
        <p:nvCxnSpPr>
          <p:cNvPr id="8" name="直線コネクタ 7">
            <a:extLst>
              <a:ext uri="{FF2B5EF4-FFF2-40B4-BE49-F238E27FC236}">
                <a16:creationId xmlns:a16="http://schemas.microsoft.com/office/drawing/2014/main" id="{B902B990-A600-B749-8B1D-68B53C9EFA3C}"/>
              </a:ext>
            </a:extLst>
          </p:cNvPr>
          <p:cNvCxnSpPr/>
          <p:nvPr/>
        </p:nvCxnSpPr>
        <p:spPr>
          <a:xfrm>
            <a:off x="3431704" y="3645024"/>
            <a:ext cx="0" cy="1224136"/>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9" name="テキスト ボックス 8">
            <a:extLst>
              <a:ext uri="{FF2B5EF4-FFF2-40B4-BE49-F238E27FC236}">
                <a16:creationId xmlns:a16="http://schemas.microsoft.com/office/drawing/2014/main" id="{7CBA7718-1144-CC4A-8F35-2FBA121AAADD}"/>
              </a:ext>
            </a:extLst>
          </p:cNvPr>
          <p:cNvSpPr txBox="1"/>
          <p:nvPr/>
        </p:nvSpPr>
        <p:spPr>
          <a:xfrm>
            <a:off x="5375921" y="2420888"/>
            <a:ext cx="5977879" cy="3046988"/>
          </a:xfrm>
          <a:prstGeom prst="rect">
            <a:avLst/>
          </a:prstGeom>
          <a:noFill/>
        </p:spPr>
        <p:txBody>
          <a:bodyPr wrap="square" rtlCol="0">
            <a:spAutoFit/>
          </a:bodyPr>
          <a:lstStyle/>
          <a:p>
            <a:r>
              <a:rPr kumimoji="1" lang="ja-JP" altLang="en-US" sz="2400"/>
              <a:t>京童（</a:t>
            </a:r>
            <a:r>
              <a:rPr kumimoji="1" lang="en-US" altLang="ja-JP" sz="2400" dirty="0"/>
              <a:t>1658</a:t>
            </a:r>
            <a:r>
              <a:rPr kumimoji="1" lang="ja-JP" altLang="en-US" sz="2400"/>
              <a:t>）の巡覧コースは内裏（御所）を発して、</a:t>
            </a:r>
            <a:r>
              <a:rPr kumimoji="1" lang="ja-JP" altLang="en-US" sz="2400" b="1"/>
              <a:t>下御霊神社</a:t>
            </a:r>
            <a:r>
              <a:rPr kumimoji="1" lang="ja-JP" altLang="en-US" sz="2400"/>
              <a:t>から</a:t>
            </a:r>
            <a:r>
              <a:rPr kumimoji="1" lang="ja-JP" altLang="en-US" sz="2400" b="1"/>
              <a:t>誓願寺</a:t>
            </a:r>
            <a:r>
              <a:rPr kumimoji="1" lang="ja-JP" altLang="en-US" sz="2400"/>
              <a:t>、</a:t>
            </a:r>
            <a:r>
              <a:rPr kumimoji="1" lang="ja-JP" altLang="en-US" sz="2400" b="1"/>
              <a:t>和泉式部の墓（今の誠心院）</a:t>
            </a:r>
            <a:r>
              <a:rPr kumimoji="1" lang="ja-JP" altLang="en-US" sz="2400"/>
              <a:t>、</a:t>
            </a:r>
            <a:r>
              <a:rPr kumimoji="1" lang="ja-JP" altLang="en-US" sz="2400" b="1"/>
              <a:t>蛸薬師、腹帯地蔵（染殿地蔵）</a:t>
            </a:r>
            <a:r>
              <a:rPr kumimoji="1" lang="ja-JP" altLang="en-US" sz="2400"/>
              <a:t>まで下って、東山とお土居をほぼ一周して寺町に戻り、</a:t>
            </a:r>
            <a:r>
              <a:rPr kumimoji="1" lang="ja-JP" altLang="en-US" sz="2400" b="1"/>
              <a:t>本満寺</a:t>
            </a:r>
            <a:r>
              <a:rPr kumimoji="1" lang="ja-JP" altLang="en-US" sz="2400"/>
              <a:t>、</a:t>
            </a:r>
            <a:r>
              <a:rPr kumimoji="1" lang="ja-JP" altLang="en-US" sz="2400" b="1"/>
              <a:t>真如堂</a:t>
            </a:r>
            <a:r>
              <a:rPr kumimoji="1" lang="ja-JP" altLang="en-US" sz="2400"/>
              <a:t>、</a:t>
            </a:r>
            <a:r>
              <a:rPr kumimoji="1" lang="ja-JP" altLang="en-US" sz="2400" b="1"/>
              <a:t>百万遍知恩寺</a:t>
            </a:r>
            <a:r>
              <a:rPr kumimoji="1" lang="ja-JP" altLang="en-US" sz="2400"/>
              <a:t>を経て最後は</a:t>
            </a:r>
            <a:r>
              <a:rPr kumimoji="1" lang="ja-JP" altLang="en-US" sz="2400" b="1"/>
              <a:t>革堂</a:t>
            </a:r>
            <a:r>
              <a:rPr kumimoji="1" lang="ja-JP" altLang="en-US" sz="2400"/>
              <a:t>でおわり、結果として寺町を今出川から四条まで歩くことになる。</a:t>
            </a:r>
          </a:p>
        </p:txBody>
      </p:sp>
    </p:spTree>
    <p:extLst>
      <p:ext uri="{BB962C8B-B14F-4D97-AF65-F5344CB8AC3E}">
        <p14:creationId xmlns:p14="http://schemas.microsoft.com/office/powerpoint/2010/main" val="344244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12</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a:xfrm>
            <a:off x="240123" y="188640"/>
            <a:ext cx="11643089" cy="548134"/>
          </a:xfrm>
        </p:spPr>
        <p:txBody>
          <a:bodyPr>
            <a:normAutofit/>
          </a:bodyPr>
          <a:lstStyle/>
          <a:p>
            <a:pPr algn="l"/>
            <a:r>
              <a:rPr lang="ja-JP" altLang="en-US" sz="2000">
                <a:latin typeface="Osaka Regular-Mono" panose="020B0600000000000000" pitchFamily="34" charset="-128"/>
                <a:ea typeface="Osaka Regular-Mono" panose="020B0600000000000000" pitchFamily="34" charset="-128"/>
              </a:rPr>
              <a:t>　　京内まゐり（</a:t>
            </a:r>
            <a:r>
              <a:rPr lang="en-US" altLang="ja-JP" sz="2000" dirty="0">
                <a:latin typeface="Osaka Regular-Mono" panose="020B0600000000000000" pitchFamily="34" charset="-128"/>
                <a:ea typeface="Osaka Regular-Mono" panose="020B0600000000000000" pitchFamily="34" charset="-128"/>
              </a:rPr>
              <a:t>1708</a:t>
            </a:r>
            <a:r>
              <a:rPr lang="ja-JP" altLang="en-US" sz="2000">
                <a:latin typeface="Osaka Regular-Mono" panose="020B0600000000000000" pitchFamily="34" charset="-128"/>
                <a:ea typeface="Osaka Regular-Mono" panose="020B0600000000000000" pitchFamily="34" charset="-128"/>
              </a:rPr>
              <a:t>）　　　　　　京都名所車（</a:t>
            </a:r>
            <a:r>
              <a:rPr lang="en-US" altLang="ja-JP" sz="2000" dirty="0">
                <a:latin typeface="Osaka Regular-Mono" panose="020B0600000000000000" pitchFamily="34" charset="-128"/>
                <a:ea typeface="Osaka Regular-Mono" panose="020B0600000000000000" pitchFamily="34" charset="-128"/>
              </a:rPr>
              <a:t>1714</a:t>
            </a:r>
            <a:r>
              <a:rPr lang="ja-JP" altLang="en-US" sz="2000">
                <a:latin typeface="Osaka Regular-Mono" panose="020B0600000000000000" pitchFamily="34" charset="-128"/>
                <a:ea typeface="Osaka Regular-Mono" panose="020B0600000000000000" pitchFamily="34" charset="-128"/>
              </a:rPr>
              <a:t>）　　　　　　　京城勝覧（</a:t>
            </a:r>
            <a:r>
              <a:rPr lang="en-US" altLang="ja-JP" sz="2000" dirty="0">
                <a:latin typeface="Osaka Regular-Mono" panose="020B0600000000000000" pitchFamily="34" charset="-128"/>
                <a:ea typeface="Osaka Regular-Mono" panose="020B0600000000000000" pitchFamily="34" charset="-128"/>
              </a:rPr>
              <a:t>1718</a:t>
            </a:r>
            <a:r>
              <a:rPr lang="ja-JP" altLang="en-US" sz="2000">
                <a:latin typeface="Osaka Regular-Mono" panose="020B0600000000000000" pitchFamily="34" charset="-128"/>
                <a:ea typeface="Osaka Regular-Mono" panose="020B0600000000000000" pitchFamily="34" charset="-128"/>
              </a:rPr>
              <a:t>）</a:t>
            </a:r>
          </a:p>
        </p:txBody>
      </p:sp>
      <p:grpSp>
        <p:nvGrpSpPr>
          <p:cNvPr id="24" name="グループ化 23">
            <a:extLst>
              <a:ext uri="{FF2B5EF4-FFF2-40B4-BE49-F238E27FC236}">
                <a16:creationId xmlns:a16="http://schemas.microsoft.com/office/drawing/2014/main" id="{B10FE571-D6DB-FA41-B258-E04073C5F4CD}"/>
              </a:ext>
            </a:extLst>
          </p:cNvPr>
          <p:cNvGrpSpPr/>
          <p:nvPr/>
        </p:nvGrpSpPr>
        <p:grpSpPr>
          <a:xfrm>
            <a:off x="240123" y="908720"/>
            <a:ext cx="11643089" cy="4648931"/>
            <a:chOff x="240123" y="908720"/>
            <a:chExt cx="11643089" cy="4648931"/>
          </a:xfrm>
        </p:grpSpPr>
        <p:grpSp>
          <p:nvGrpSpPr>
            <p:cNvPr id="21" name="グループ化 20">
              <a:extLst>
                <a:ext uri="{FF2B5EF4-FFF2-40B4-BE49-F238E27FC236}">
                  <a16:creationId xmlns:a16="http://schemas.microsoft.com/office/drawing/2014/main" id="{AE44CB92-020B-8745-8D36-B894160F4D11}"/>
                </a:ext>
              </a:extLst>
            </p:cNvPr>
            <p:cNvGrpSpPr/>
            <p:nvPr/>
          </p:nvGrpSpPr>
          <p:grpSpPr>
            <a:xfrm>
              <a:off x="240123" y="908720"/>
              <a:ext cx="11643089" cy="4648931"/>
              <a:chOff x="240123" y="1124744"/>
              <a:chExt cx="11643089" cy="4648931"/>
            </a:xfrm>
          </p:grpSpPr>
          <p:pic>
            <p:nvPicPr>
              <p:cNvPr id="4" name="図 3">
                <a:extLst>
                  <a:ext uri="{FF2B5EF4-FFF2-40B4-BE49-F238E27FC236}">
                    <a16:creationId xmlns:a16="http://schemas.microsoft.com/office/drawing/2014/main" id="{E161FB90-F233-6240-85DF-0C5EBE75F5C6}"/>
                  </a:ext>
                </a:extLst>
              </p:cNvPr>
              <p:cNvPicPr>
                <a:picLocks noChangeAspect="1"/>
              </p:cNvPicPr>
              <p:nvPr/>
            </p:nvPicPr>
            <p:blipFill>
              <a:blip r:embed="rId4"/>
              <a:stretch>
                <a:fillRect/>
              </a:stretch>
            </p:blipFill>
            <p:spPr>
              <a:xfrm>
                <a:off x="240123" y="1124744"/>
                <a:ext cx="3872358" cy="4625316"/>
              </a:xfrm>
              <a:prstGeom prst="rect">
                <a:avLst/>
              </a:prstGeom>
            </p:spPr>
          </p:pic>
          <p:pic>
            <p:nvPicPr>
              <p:cNvPr id="7" name="図 6">
                <a:extLst>
                  <a:ext uri="{FF2B5EF4-FFF2-40B4-BE49-F238E27FC236}">
                    <a16:creationId xmlns:a16="http://schemas.microsoft.com/office/drawing/2014/main" id="{3B7819A0-0F5B-DD4B-97AD-B64CDB08B9F4}"/>
                  </a:ext>
                </a:extLst>
              </p:cNvPr>
              <p:cNvPicPr>
                <a:picLocks noChangeAspect="1"/>
              </p:cNvPicPr>
              <p:nvPr/>
            </p:nvPicPr>
            <p:blipFill>
              <a:blip r:embed="rId5"/>
              <a:stretch>
                <a:fillRect/>
              </a:stretch>
            </p:blipFill>
            <p:spPr>
              <a:xfrm>
                <a:off x="4367808" y="1124744"/>
                <a:ext cx="2952328" cy="4625316"/>
              </a:xfrm>
              <a:prstGeom prst="rect">
                <a:avLst/>
              </a:prstGeom>
            </p:spPr>
          </p:pic>
          <p:pic>
            <p:nvPicPr>
              <p:cNvPr id="9" name="図 8">
                <a:extLst>
                  <a:ext uri="{FF2B5EF4-FFF2-40B4-BE49-F238E27FC236}">
                    <a16:creationId xmlns:a16="http://schemas.microsoft.com/office/drawing/2014/main" id="{B903FBD2-8B70-244F-A683-F18741AD6BB9}"/>
                  </a:ext>
                </a:extLst>
              </p:cNvPr>
              <p:cNvPicPr>
                <a:picLocks noChangeAspect="1"/>
              </p:cNvPicPr>
              <p:nvPr/>
            </p:nvPicPr>
            <p:blipFill>
              <a:blip r:embed="rId6"/>
              <a:stretch>
                <a:fillRect/>
              </a:stretch>
            </p:blipFill>
            <p:spPr>
              <a:xfrm>
                <a:off x="7536159" y="1124744"/>
                <a:ext cx="4347053" cy="4648931"/>
              </a:xfrm>
              <a:prstGeom prst="rect">
                <a:avLst/>
              </a:prstGeom>
            </p:spPr>
          </p:pic>
        </p:grpSp>
        <p:cxnSp>
          <p:nvCxnSpPr>
            <p:cNvPr id="11" name="直線コネクタ 10">
              <a:extLst>
                <a:ext uri="{FF2B5EF4-FFF2-40B4-BE49-F238E27FC236}">
                  <a16:creationId xmlns:a16="http://schemas.microsoft.com/office/drawing/2014/main" id="{DFE66F36-CFC1-BC4E-AFFD-E8A4BE4D38DD}"/>
                </a:ext>
              </a:extLst>
            </p:cNvPr>
            <p:cNvCxnSpPr/>
            <p:nvPr/>
          </p:nvCxnSpPr>
          <p:spPr>
            <a:xfrm>
              <a:off x="2567608" y="2492896"/>
              <a:ext cx="0" cy="1008112"/>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直線コネクタ 12">
              <a:extLst>
                <a:ext uri="{FF2B5EF4-FFF2-40B4-BE49-F238E27FC236}">
                  <a16:creationId xmlns:a16="http://schemas.microsoft.com/office/drawing/2014/main" id="{6C3C4846-0B1F-A343-A1C5-DB2B22DC02F6}"/>
                </a:ext>
              </a:extLst>
            </p:cNvPr>
            <p:cNvCxnSpPr/>
            <p:nvPr/>
          </p:nvCxnSpPr>
          <p:spPr>
            <a:xfrm>
              <a:off x="6192391" y="2123331"/>
              <a:ext cx="0" cy="79208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直線コネクタ 14">
              <a:extLst>
                <a:ext uri="{FF2B5EF4-FFF2-40B4-BE49-F238E27FC236}">
                  <a16:creationId xmlns:a16="http://schemas.microsoft.com/office/drawing/2014/main" id="{EF80633A-E197-6F49-BE92-4351EB4BEFA9}"/>
                </a:ext>
              </a:extLst>
            </p:cNvPr>
            <p:cNvCxnSpPr/>
            <p:nvPr/>
          </p:nvCxnSpPr>
          <p:spPr>
            <a:xfrm>
              <a:off x="10272464" y="2348880"/>
              <a:ext cx="216024" cy="36004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直線コネクタ 16">
              <a:extLst>
                <a:ext uri="{FF2B5EF4-FFF2-40B4-BE49-F238E27FC236}">
                  <a16:creationId xmlns:a16="http://schemas.microsoft.com/office/drawing/2014/main" id="{DDA16167-39CA-D34F-861E-7719DFB45F0B}"/>
                </a:ext>
              </a:extLst>
            </p:cNvPr>
            <p:cNvCxnSpPr/>
            <p:nvPr/>
          </p:nvCxnSpPr>
          <p:spPr>
            <a:xfrm>
              <a:off x="10488488" y="2708920"/>
              <a:ext cx="0" cy="1728192"/>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25" name="グループ化 24">
            <a:extLst>
              <a:ext uri="{FF2B5EF4-FFF2-40B4-BE49-F238E27FC236}">
                <a16:creationId xmlns:a16="http://schemas.microsoft.com/office/drawing/2014/main" id="{CAB0A61C-2ADE-CA48-A8B1-808EAB9A627F}"/>
              </a:ext>
            </a:extLst>
          </p:cNvPr>
          <p:cNvGrpSpPr/>
          <p:nvPr/>
        </p:nvGrpSpPr>
        <p:grpSpPr>
          <a:xfrm>
            <a:off x="263352" y="5805264"/>
            <a:ext cx="11981402" cy="738664"/>
            <a:chOff x="263352" y="5805264"/>
            <a:chExt cx="11981402" cy="738664"/>
          </a:xfrm>
        </p:grpSpPr>
        <p:sp>
          <p:nvSpPr>
            <p:cNvPr id="18" name="テキスト ボックス 17">
              <a:extLst>
                <a:ext uri="{FF2B5EF4-FFF2-40B4-BE49-F238E27FC236}">
                  <a16:creationId xmlns:a16="http://schemas.microsoft.com/office/drawing/2014/main" id="{066B8058-8C42-9C4E-84A4-F12BA2EDF061}"/>
                </a:ext>
              </a:extLst>
            </p:cNvPr>
            <p:cNvSpPr txBox="1"/>
            <p:nvPr/>
          </p:nvSpPr>
          <p:spPr>
            <a:xfrm>
              <a:off x="263352" y="5805264"/>
              <a:ext cx="3954929" cy="523220"/>
            </a:xfrm>
            <a:prstGeom prst="rect">
              <a:avLst/>
            </a:prstGeom>
            <a:noFill/>
          </p:spPr>
          <p:txBody>
            <a:bodyPr wrap="none" rtlCol="0">
              <a:spAutoFit/>
            </a:bodyPr>
            <a:lstStyle/>
            <a:p>
              <a:r>
                <a:rPr kumimoji="1" lang="ja-JP" altLang="en-US" sz="1400">
                  <a:solidFill>
                    <a:srgbClr val="C00000"/>
                  </a:solidFill>
                  <a:latin typeface="Osaka Regular-Mono" panose="020B0600000000000000" pitchFamily="34" charset="-128"/>
                  <a:ea typeface="Osaka Regular-Mono" panose="020B0600000000000000" pitchFamily="34" charset="-128"/>
                </a:rPr>
                <a:t>二日目</a:t>
              </a:r>
              <a:r>
                <a:rPr kumimoji="1" lang="ja-JP" altLang="en-US" sz="1400">
                  <a:latin typeface="Osaka Regular-Mono" panose="020B0600000000000000" pitchFamily="34" charset="-128"/>
                  <a:ea typeface="Osaka Regular-Mono" panose="020B0600000000000000" pitchFamily="34" charset="-128"/>
                </a:rPr>
                <a:t>：誓願寺、六角堂</a:t>
              </a:r>
              <a:endParaRPr kumimoji="1" lang="en-US" altLang="ja-JP" sz="1400" dirty="0">
                <a:latin typeface="Osaka Regular-Mono" panose="020B0600000000000000" pitchFamily="34" charset="-128"/>
                <a:ea typeface="Osaka Regular-Mono" panose="020B0600000000000000" pitchFamily="34" charset="-128"/>
              </a:endParaRPr>
            </a:p>
            <a:p>
              <a:r>
                <a:rPr kumimoji="1" lang="ja-JP" altLang="en-US" sz="1400">
                  <a:solidFill>
                    <a:srgbClr val="C00000"/>
                  </a:solidFill>
                  <a:latin typeface="Osaka Regular-Mono" panose="020B0600000000000000" pitchFamily="34" charset="-128"/>
                  <a:ea typeface="Osaka Regular-Mono" panose="020B0600000000000000" pitchFamily="34" charset="-128"/>
                </a:rPr>
                <a:t>三日目</a:t>
              </a:r>
              <a:r>
                <a:rPr kumimoji="1" lang="ja-JP" altLang="en-US" sz="1400">
                  <a:latin typeface="Osaka Regular-Mono" panose="020B0600000000000000" pitchFamily="34" charset="-128"/>
                  <a:ea typeface="Osaka Regular-Mono" panose="020B0600000000000000" pitchFamily="34" charset="-128"/>
                </a:rPr>
                <a:t>：三条寺町、下御霊、中御霊、清浄華院</a:t>
              </a:r>
            </a:p>
          </p:txBody>
        </p:sp>
        <p:sp>
          <p:nvSpPr>
            <p:cNvPr id="19" name="テキスト ボックス 18">
              <a:extLst>
                <a:ext uri="{FF2B5EF4-FFF2-40B4-BE49-F238E27FC236}">
                  <a16:creationId xmlns:a16="http://schemas.microsoft.com/office/drawing/2014/main" id="{361A0BE5-7722-2B43-BC71-76693B5A9771}"/>
                </a:ext>
              </a:extLst>
            </p:cNvPr>
            <p:cNvSpPr txBox="1"/>
            <p:nvPr/>
          </p:nvSpPr>
          <p:spPr>
            <a:xfrm>
              <a:off x="4620994" y="5805264"/>
              <a:ext cx="2339102" cy="502438"/>
            </a:xfrm>
            <a:prstGeom prst="rect">
              <a:avLst/>
            </a:prstGeom>
            <a:noFill/>
          </p:spPr>
          <p:txBody>
            <a:bodyPr wrap="none" rtlCol="0">
              <a:spAutoFit/>
            </a:bodyPr>
            <a:lstStyle/>
            <a:p>
              <a:r>
                <a:rPr kumimoji="1" lang="ja-JP" altLang="en-US" sz="1400">
                  <a:latin typeface="Osaka Regular-Mono" panose="020B0600000000000000" pitchFamily="34" charset="-128"/>
                  <a:ea typeface="Osaka Regular-Mono" panose="020B0600000000000000" pitchFamily="34" charset="-128"/>
                </a:rPr>
                <a:t>六角堂、誓願寺、誠心院、</a:t>
              </a:r>
              <a:endParaRPr kumimoji="1" lang="en-US" altLang="ja-JP" sz="1400" dirty="0">
                <a:latin typeface="Osaka Regular-Mono" panose="020B0600000000000000" pitchFamily="34" charset="-128"/>
                <a:ea typeface="Osaka Regular-Mono" panose="020B0600000000000000" pitchFamily="34" charset="-128"/>
              </a:endParaRPr>
            </a:p>
            <a:p>
              <a:r>
                <a:rPr kumimoji="1" lang="ja-JP" altLang="en-US" sz="1400">
                  <a:latin typeface="Osaka Regular-Mono" panose="020B0600000000000000" pitchFamily="34" charset="-128"/>
                  <a:ea typeface="Osaka Regular-Mono" panose="020B0600000000000000" pitchFamily="34" charset="-128"/>
                </a:rPr>
                <a:t>革堂、下御霊、清浄華院</a:t>
              </a:r>
            </a:p>
          </p:txBody>
        </p:sp>
        <p:sp>
          <p:nvSpPr>
            <p:cNvPr id="20" name="テキスト ボックス 19">
              <a:extLst>
                <a:ext uri="{FF2B5EF4-FFF2-40B4-BE49-F238E27FC236}">
                  <a16:creationId xmlns:a16="http://schemas.microsoft.com/office/drawing/2014/main" id="{9A03A43D-9EAC-C842-9959-5C2FABD0B2DF}"/>
                </a:ext>
              </a:extLst>
            </p:cNvPr>
            <p:cNvSpPr txBox="1"/>
            <p:nvPr/>
          </p:nvSpPr>
          <p:spPr>
            <a:xfrm>
              <a:off x="7392144" y="5805264"/>
              <a:ext cx="4852610" cy="738664"/>
            </a:xfrm>
            <a:prstGeom prst="rect">
              <a:avLst/>
            </a:prstGeom>
            <a:noFill/>
          </p:spPr>
          <p:txBody>
            <a:bodyPr wrap="none" rtlCol="0">
              <a:spAutoFit/>
            </a:bodyPr>
            <a:lstStyle/>
            <a:p>
              <a:r>
                <a:rPr kumimoji="1" lang="ja-JP" altLang="en-US" sz="1400">
                  <a:solidFill>
                    <a:srgbClr val="C00000"/>
                  </a:solidFill>
                  <a:latin typeface="Osaka Regular-Mono" panose="020B0600000000000000" pitchFamily="34" charset="-128"/>
                  <a:ea typeface="Osaka Regular-Mono" panose="020B0600000000000000" pitchFamily="34" charset="-128"/>
                </a:rPr>
                <a:t>東</a:t>
              </a:r>
              <a:r>
                <a:rPr kumimoji="1" lang="ja-JP" altLang="en-US" sz="1400">
                  <a:latin typeface="Osaka Regular-Mono" panose="020B0600000000000000" pitchFamily="34" charset="-128"/>
                  <a:ea typeface="Osaka Regular-Mono" panose="020B0600000000000000" pitchFamily="34" charset="-128"/>
                </a:rPr>
                <a:t>：鞍馬口、東北院跡、中御霊、革堂、下御霊、誓願寺、</a:t>
              </a:r>
              <a:endParaRPr kumimoji="1" lang="en-US" altLang="ja-JP" sz="1400" dirty="0">
                <a:latin typeface="Osaka Regular-Mono" panose="020B0600000000000000" pitchFamily="34" charset="-128"/>
                <a:ea typeface="Osaka Regular-Mono" panose="020B0600000000000000" pitchFamily="34" charset="-128"/>
              </a:endParaRPr>
            </a:p>
            <a:p>
              <a:r>
                <a:rPr kumimoji="1" lang="ja-JP" altLang="en-US" sz="1400">
                  <a:latin typeface="Osaka Regular-Mono" panose="020B0600000000000000" pitchFamily="34" charset="-128"/>
                  <a:ea typeface="Osaka Regular-Mono" panose="020B0600000000000000" pitchFamily="34" charset="-128"/>
                </a:rPr>
                <a:t>和泉式部墓（誠心院）、祇園御旅所、新善光寺御影堂、</a:t>
              </a:r>
              <a:endParaRPr kumimoji="1" lang="en-US" altLang="ja-JP" sz="1400" dirty="0">
                <a:latin typeface="Osaka Regular-Mono" panose="020B0600000000000000" pitchFamily="34" charset="-128"/>
                <a:ea typeface="Osaka Regular-Mono" panose="020B0600000000000000" pitchFamily="34" charset="-128"/>
              </a:endParaRPr>
            </a:p>
            <a:p>
              <a:r>
                <a:rPr kumimoji="1" lang="ja-JP" altLang="en-US" sz="1400">
                  <a:solidFill>
                    <a:srgbClr val="C00000"/>
                  </a:solidFill>
                  <a:latin typeface="Osaka Regular-Mono" panose="020B0600000000000000" pitchFamily="34" charset="-128"/>
                  <a:ea typeface="Osaka Regular-Mono" panose="020B0600000000000000" pitchFamily="34" charset="-128"/>
                </a:rPr>
                <a:t>中</a:t>
              </a:r>
              <a:r>
                <a:rPr kumimoji="1" lang="ja-JP" altLang="en-US" sz="1400">
                  <a:latin typeface="Osaka Regular-Mono" panose="020B0600000000000000" pitchFamily="34" charset="-128"/>
                  <a:ea typeface="Osaka Regular-Mono" panose="020B0600000000000000" pitchFamily="34" charset="-128"/>
                </a:rPr>
                <a:t>：本能寺、六角堂</a:t>
              </a:r>
            </a:p>
          </p:txBody>
        </p:sp>
      </p:grpSp>
    </p:spTree>
    <p:extLst>
      <p:ext uri="{BB962C8B-B14F-4D97-AF65-F5344CB8AC3E}">
        <p14:creationId xmlns:p14="http://schemas.microsoft.com/office/powerpoint/2010/main" val="90564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0A586B5-68FA-C94F-BD69-BA3582986DD0}"/>
              </a:ext>
            </a:extLst>
          </p:cNvPr>
          <p:cNvSpPr>
            <a:spLocks noGrp="1"/>
          </p:cNvSpPr>
          <p:nvPr>
            <p:ph type="title"/>
          </p:nvPr>
        </p:nvSpPr>
        <p:spPr>
          <a:xfrm>
            <a:off x="838200" y="241002"/>
            <a:ext cx="10515600" cy="759619"/>
          </a:xfrm>
        </p:spPr>
        <p:txBody>
          <a:bodyPr>
            <a:normAutofit/>
          </a:bodyPr>
          <a:lstStyle/>
          <a:p>
            <a:r>
              <a:rPr lang="ja-JP" altLang="en-US" sz="2800">
                <a:latin typeface="Hiragino Mincho Pro W3" panose="02020300000000000000" pitchFamily="18" charset="-128"/>
                <a:ea typeface="Hiragino Mincho Pro W3" panose="02020300000000000000" pitchFamily="18" charset="-128"/>
              </a:rPr>
              <a:t>寺町の歴史（</a:t>
            </a:r>
            <a:r>
              <a:rPr lang="en-US" altLang="ja-JP" sz="2800" dirty="0">
                <a:latin typeface="Hiragino Mincho Pro W3" panose="02020300000000000000" pitchFamily="18" charset="-128"/>
                <a:ea typeface="Hiragino Mincho Pro W3" panose="02020300000000000000" pitchFamily="18" charset="-128"/>
              </a:rPr>
              <a:t>2</a:t>
            </a:r>
            <a:r>
              <a:rPr lang="ja-JP" altLang="en-US" sz="2800">
                <a:latin typeface="Hiragino Mincho Pro W3" panose="02020300000000000000" pitchFamily="18" charset="-128"/>
                <a:ea typeface="Hiragino Mincho Pro W3" panose="02020300000000000000" pitchFamily="18" charset="-128"/>
              </a:rPr>
              <a:t>）</a:t>
            </a:r>
            <a:endParaRPr kumimoji="1" lang="ja-JP" altLang="en-US" sz="2800"/>
          </a:p>
        </p:txBody>
      </p:sp>
      <p:sp>
        <p:nvSpPr>
          <p:cNvPr id="7" name="コンテンツ プレースホルダー 6">
            <a:extLst>
              <a:ext uri="{FF2B5EF4-FFF2-40B4-BE49-F238E27FC236}">
                <a16:creationId xmlns:a16="http://schemas.microsoft.com/office/drawing/2014/main" id="{47DE3C49-C44F-204D-8490-3D52441565C6}"/>
              </a:ext>
            </a:extLst>
          </p:cNvPr>
          <p:cNvSpPr>
            <a:spLocks noGrp="1"/>
          </p:cNvSpPr>
          <p:nvPr>
            <p:ph idx="1"/>
          </p:nvPr>
        </p:nvSpPr>
        <p:spPr>
          <a:xfrm>
            <a:off x="838200" y="1000621"/>
            <a:ext cx="10515600" cy="5596731"/>
          </a:xfrm>
        </p:spPr>
        <p:txBody>
          <a:bodyPr>
            <a:normAutofit lnSpcReduction="10000"/>
          </a:bodyPr>
          <a:lstStyle/>
          <a:p>
            <a:r>
              <a:rPr lang="ja-JP" altLang="en-US" sz="2000"/>
              <a:t>寛永十四年（</a:t>
            </a:r>
            <a:r>
              <a:rPr lang="en-US" altLang="ja-JP" sz="2000" dirty="0"/>
              <a:t>1637</a:t>
            </a:r>
            <a:r>
              <a:rPr lang="ja-JP" altLang="en-US" sz="2000"/>
              <a:t>）段階では、</a:t>
            </a:r>
            <a:r>
              <a:rPr lang="en-US" altLang="ja-JP" sz="2000" dirty="0"/>
              <a:t>117</a:t>
            </a:r>
            <a:r>
              <a:rPr lang="ja-JP" altLang="en-US" sz="2000"/>
              <a:t>の寺が寺町の東に沿って存在していた。しかし、宝永五年（</a:t>
            </a:r>
            <a:r>
              <a:rPr lang="en-US" altLang="ja-JP" sz="2000" dirty="0"/>
              <a:t>1708</a:t>
            </a:r>
            <a:r>
              <a:rPr lang="ja-JP" altLang="en-US" sz="2000"/>
              <a:t>）の洛中大火にあって</a:t>
            </a:r>
            <a:r>
              <a:rPr lang="en-US" altLang="ja-JP" sz="2000" dirty="0"/>
              <a:t>25</a:t>
            </a:r>
            <a:r>
              <a:rPr lang="ja-JP" altLang="en-US" sz="2000"/>
              <a:t>ヶ寺を一挙に失い、移転・廃寺が相次いだ。</a:t>
            </a:r>
            <a:endParaRPr lang="en-US" altLang="ja-JP" sz="2000" dirty="0"/>
          </a:p>
          <a:p>
            <a:r>
              <a:rPr lang="ja-JP" altLang="en-US" sz="2000"/>
              <a:t>丸太町以南の西側には多くの商家が軒を並べていた。十七世紀末前後には位牌・櫛・書物・石塔、数珠、挟み箱、文庫、仏師、筆屋などがあって、寺院とのタイアップ型の店が並んだ。さらに張り抜貫細工、拵え脇差、唐皮細工、紙細工、象牙細工、煙管・琴・三味線などの細工人もこ、この通りに沿って集住していた。</a:t>
            </a:r>
            <a:endParaRPr lang="en-US" altLang="ja-JP" sz="2000" dirty="0"/>
          </a:p>
          <a:p>
            <a:r>
              <a:rPr lang="ja-JP" altLang="en-US" sz="2000"/>
              <a:t>禁門の変で起こった元治元年（</a:t>
            </a:r>
            <a:r>
              <a:rPr lang="en-US" altLang="ja-JP" sz="2000" dirty="0"/>
              <a:t>1864</a:t>
            </a:r>
            <a:r>
              <a:rPr lang="ja-JP" altLang="en-US" sz="2000"/>
              <a:t>）の大火（元治大火、どんどん焼け）で京都の大半が焼け落ちた。寺町も金蓮寺より以北が焼失した。火災からの復旧は寺院により差があり、境内地の一部が畑に利用されたり、復興資金を得るため露天や楊弓場などの貸地あるいは荒れ地となった。</a:t>
            </a:r>
            <a:endParaRPr lang="en-US" altLang="ja-JP" sz="2000" dirty="0"/>
          </a:p>
          <a:p>
            <a:r>
              <a:rPr lang="ja-JP" altLang="en-US" sz="2000"/>
              <a:t>明治</a:t>
            </a:r>
            <a:r>
              <a:rPr lang="en-US" altLang="ja-JP" sz="2000" dirty="0"/>
              <a:t>4</a:t>
            </a:r>
            <a:r>
              <a:rPr lang="ja-JP" altLang="en-US" sz="2000"/>
              <a:t>年（</a:t>
            </a:r>
            <a:r>
              <a:rPr lang="en-US" altLang="ja-JP" sz="2000" dirty="0"/>
              <a:t>1871</a:t>
            </a:r>
            <a:r>
              <a:rPr lang="ja-JP" altLang="en-US" sz="2000"/>
              <a:t>）の上地令により、復興が遅れた畑地、貸地や荒れ地は非宗教的土地利用面積として上地され、国や府の所有になり民間に払い下げられた。</a:t>
            </a:r>
            <a:endParaRPr lang="en-US" altLang="ja-JP" sz="2000" dirty="0"/>
          </a:p>
          <a:p>
            <a:r>
              <a:rPr lang="ja-JP" altLang="en-US" sz="2000"/>
              <a:t>明治</a:t>
            </a:r>
            <a:r>
              <a:rPr lang="en-US" altLang="ja-JP" sz="2000" dirty="0"/>
              <a:t>5</a:t>
            </a:r>
            <a:r>
              <a:rPr lang="ja-JP" altLang="en-US" sz="2000"/>
              <a:t>年（</a:t>
            </a:r>
            <a:r>
              <a:rPr lang="en-US" altLang="ja-JP" sz="2000" dirty="0"/>
              <a:t>1872</a:t>
            </a:r>
            <a:r>
              <a:rPr lang="ja-JP" altLang="en-US" sz="2000"/>
              <a:t>）に京都府大参事の植村直正が主導して新京極が開発された。新京極は西側を並走する寺町が平安京の東京極大路に当たることに因む。寺町は御池・四条間は寺町京極と呼ばれ新京極とともに京都を代表する繁華街となった。</a:t>
            </a:r>
            <a:endParaRPr lang="en-US" altLang="ja-JP" sz="2000" dirty="0"/>
          </a:p>
          <a:p>
            <a:r>
              <a:rPr lang="ja-JP" altLang="en-US" sz="2000"/>
              <a:t>明治二十八年以降になると、今出川口から寺町を南下して二条通に達するまで、狭軌の京都電気鉄道が開通し、寺町線は蹴上げまで通じていた。近代は四条以南は京都最大の電気街が形成されていた。</a:t>
            </a:r>
            <a:endParaRPr lang="en-US" altLang="ja-JP" sz="2000" dirty="0"/>
          </a:p>
          <a:p>
            <a:endParaRPr lang="ja-JP" altLang="en-US" sz="2000"/>
          </a:p>
          <a:p>
            <a:endParaRPr lang="ja-JP" altLang="en-US" sz="2000"/>
          </a:p>
          <a:p>
            <a:pPr marL="0" indent="0">
              <a:buNone/>
            </a:pPr>
            <a:endParaRPr lang="ja-JP" altLang="en-US" sz="2000"/>
          </a:p>
          <a:p>
            <a:endParaRPr kumimoji="1" lang="ja-JP" altLang="en-US" sz="2000"/>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13</a:t>
            </a:fld>
            <a:endParaRPr lang="es-ES" altLang="ja-JP"/>
          </a:p>
        </p:txBody>
      </p:sp>
    </p:spTree>
    <p:extLst>
      <p:ext uri="{BB962C8B-B14F-4D97-AF65-F5344CB8AC3E}">
        <p14:creationId xmlns:p14="http://schemas.microsoft.com/office/powerpoint/2010/main" val="382942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14</a:t>
            </a:fld>
            <a:endParaRPr lang="es-ES" altLang="ja-JP"/>
          </a:p>
        </p:txBody>
      </p:sp>
      <p:pic>
        <p:nvPicPr>
          <p:cNvPr id="4" name="図 3">
            <a:extLst>
              <a:ext uri="{FF2B5EF4-FFF2-40B4-BE49-F238E27FC236}">
                <a16:creationId xmlns:a16="http://schemas.microsoft.com/office/drawing/2014/main" id="{95A9FEBC-BA2F-0945-8063-637344236EB0}"/>
              </a:ext>
            </a:extLst>
          </p:cNvPr>
          <p:cNvPicPr>
            <a:picLocks noChangeAspect="1"/>
          </p:cNvPicPr>
          <p:nvPr/>
        </p:nvPicPr>
        <p:blipFill>
          <a:blip r:embed="rId4"/>
          <a:stretch>
            <a:fillRect/>
          </a:stretch>
        </p:blipFill>
        <p:spPr>
          <a:xfrm>
            <a:off x="2639616" y="236809"/>
            <a:ext cx="8424936" cy="6388910"/>
          </a:xfrm>
          <a:prstGeom prst="rect">
            <a:avLst/>
          </a:prstGeom>
        </p:spPr>
      </p:pic>
      <p:sp>
        <p:nvSpPr>
          <p:cNvPr id="6" name="テキスト ボックス 5">
            <a:extLst>
              <a:ext uri="{FF2B5EF4-FFF2-40B4-BE49-F238E27FC236}">
                <a16:creationId xmlns:a16="http://schemas.microsoft.com/office/drawing/2014/main" id="{0B4C0C93-481E-2C49-96FF-8E37E2B8BB06}"/>
              </a:ext>
            </a:extLst>
          </p:cNvPr>
          <p:cNvSpPr txBox="1"/>
          <p:nvPr/>
        </p:nvSpPr>
        <p:spPr>
          <a:xfrm>
            <a:off x="839416" y="764704"/>
            <a:ext cx="677108" cy="2144177"/>
          </a:xfrm>
          <a:prstGeom prst="rect">
            <a:avLst/>
          </a:prstGeom>
          <a:noFill/>
        </p:spPr>
        <p:txBody>
          <a:bodyPr vert="eaVert" wrap="none" rtlCol="0">
            <a:spAutoFit/>
          </a:bodyPr>
          <a:lstStyle/>
          <a:p>
            <a:r>
              <a:rPr kumimoji="1" lang="ja-JP" altLang="en-US" sz="3200"/>
              <a:t>京都の大火</a:t>
            </a:r>
          </a:p>
        </p:txBody>
      </p:sp>
      <p:sp>
        <p:nvSpPr>
          <p:cNvPr id="7" name="テキスト ボックス 6">
            <a:extLst>
              <a:ext uri="{FF2B5EF4-FFF2-40B4-BE49-F238E27FC236}">
                <a16:creationId xmlns:a16="http://schemas.microsoft.com/office/drawing/2014/main" id="{217D6A80-BE25-584E-BD8C-42BA0A214550}"/>
              </a:ext>
            </a:extLst>
          </p:cNvPr>
          <p:cNvSpPr txBox="1"/>
          <p:nvPr/>
        </p:nvSpPr>
        <p:spPr>
          <a:xfrm>
            <a:off x="3287688" y="404664"/>
            <a:ext cx="1620957" cy="369332"/>
          </a:xfrm>
          <a:prstGeom prst="rect">
            <a:avLst/>
          </a:prstGeom>
          <a:noFill/>
        </p:spPr>
        <p:txBody>
          <a:bodyPr wrap="none" rtlCol="0">
            <a:spAutoFit/>
          </a:bodyPr>
          <a:lstStyle/>
          <a:p>
            <a:r>
              <a:rPr kumimoji="1" lang="ja-JP" altLang="en-US" b="1"/>
              <a:t>寛文（</a:t>
            </a:r>
            <a:r>
              <a:rPr kumimoji="1" lang="en-US" altLang="ja-JP" b="1" dirty="0"/>
              <a:t>1673</a:t>
            </a:r>
            <a:r>
              <a:rPr kumimoji="1" lang="ja-JP" altLang="en-US" b="1"/>
              <a:t>）</a:t>
            </a:r>
          </a:p>
        </p:txBody>
      </p:sp>
      <p:sp>
        <p:nvSpPr>
          <p:cNvPr id="8" name="テキスト ボックス 7">
            <a:extLst>
              <a:ext uri="{FF2B5EF4-FFF2-40B4-BE49-F238E27FC236}">
                <a16:creationId xmlns:a16="http://schemas.microsoft.com/office/drawing/2014/main" id="{67B9E450-B4CB-2640-9E04-3BF5C9DABAF7}"/>
              </a:ext>
            </a:extLst>
          </p:cNvPr>
          <p:cNvSpPr txBox="1"/>
          <p:nvPr/>
        </p:nvSpPr>
        <p:spPr>
          <a:xfrm>
            <a:off x="5879976" y="404664"/>
            <a:ext cx="1620957" cy="369332"/>
          </a:xfrm>
          <a:prstGeom prst="rect">
            <a:avLst/>
          </a:prstGeom>
          <a:noFill/>
        </p:spPr>
        <p:txBody>
          <a:bodyPr wrap="none" rtlCol="0">
            <a:spAutoFit/>
          </a:bodyPr>
          <a:lstStyle/>
          <a:p>
            <a:r>
              <a:rPr kumimoji="1" lang="ja-JP" altLang="en-US" b="1"/>
              <a:t>宝永（</a:t>
            </a:r>
            <a:r>
              <a:rPr kumimoji="1" lang="en-US" altLang="ja-JP" b="1" dirty="0"/>
              <a:t>1708</a:t>
            </a:r>
            <a:r>
              <a:rPr kumimoji="1" lang="ja-JP" altLang="en-US" b="1"/>
              <a:t>）</a:t>
            </a:r>
          </a:p>
        </p:txBody>
      </p:sp>
      <p:sp>
        <p:nvSpPr>
          <p:cNvPr id="9" name="テキスト ボックス 8">
            <a:extLst>
              <a:ext uri="{FF2B5EF4-FFF2-40B4-BE49-F238E27FC236}">
                <a16:creationId xmlns:a16="http://schemas.microsoft.com/office/drawing/2014/main" id="{6876CD27-8B17-634F-97F0-B5E565FAEBD6}"/>
              </a:ext>
            </a:extLst>
          </p:cNvPr>
          <p:cNvSpPr txBox="1"/>
          <p:nvPr/>
        </p:nvSpPr>
        <p:spPr>
          <a:xfrm>
            <a:off x="8472264" y="404664"/>
            <a:ext cx="1620957" cy="369332"/>
          </a:xfrm>
          <a:prstGeom prst="rect">
            <a:avLst/>
          </a:prstGeom>
          <a:noFill/>
        </p:spPr>
        <p:txBody>
          <a:bodyPr wrap="none" rtlCol="0">
            <a:spAutoFit/>
          </a:bodyPr>
          <a:lstStyle/>
          <a:p>
            <a:r>
              <a:rPr kumimoji="1" lang="ja-JP" altLang="en-US" b="1"/>
              <a:t>天明（</a:t>
            </a:r>
            <a:r>
              <a:rPr kumimoji="1" lang="en-US" altLang="ja-JP" b="1" dirty="0"/>
              <a:t>1788</a:t>
            </a:r>
            <a:r>
              <a:rPr kumimoji="1" lang="ja-JP" altLang="en-US" b="1"/>
              <a:t>）</a:t>
            </a:r>
          </a:p>
        </p:txBody>
      </p:sp>
      <p:sp>
        <p:nvSpPr>
          <p:cNvPr id="2" name="テキスト ボックス 1">
            <a:extLst>
              <a:ext uri="{FF2B5EF4-FFF2-40B4-BE49-F238E27FC236}">
                <a16:creationId xmlns:a16="http://schemas.microsoft.com/office/drawing/2014/main" id="{99E574A1-241D-7B49-83BD-DB145F95E83C}"/>
              </a:ext>
            </a:extLst>
          </p:cNvPr>
          <p:cNvSpPr txBox="1"/>
          <p:nvPr/>
        </p:nvSpPr>
        <p:spPr>
          <a:xfrm>
            <a:off x="2711624" y="5517232"/>
            <a:ext cx="1620957" cy="369332"/>
          </a:xfrm>
          <a:prstGeom prst="rect">
            <a:avLst/>
          </a:prstGeom>
          <a:noFill/>
        </p:spPr>
        <p:txBody>
          <a:bodyPr wrap="none" rtlCol="0">
            <a:spAutoFit/>
          </a:bodyPr>
          <a:lstStyle/>
          <a:p>
            <a:r>
              <a:rPr kumimoji="1" lang="ja-JP" altLang="en-US"/>
              <a:t>中村ら　</a:t>
            </a:r>
            <a:r>
              <a:rPr kumimoji="1" lang="en-US" altLang="ja-JP" dirty="0"/>
              <a:t>2013</a:t>
            </a:r>
            <a:endParaRPr kumimoji="1" lang="ja-JP" altLang="en-US"/>
          </a:p>
        </p:txBody>
      </p:sp>
    </p:spTree>
    <p:extLst>
      <p:ext uri="{BB962C8B-B14F-4D97-AF65-F5344CB8AC3E}">
        <p14:creationId xmlns:p14="http://schemas.microsoft.com/office/powerpoint/2010/main" val="190526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15</a:t>
            </a:fld>
            <a:endParaRPr lang="es-ES" altLang="ja-JP"/>
          </a:p>
        </p:txBody>
      </p:sp>
      <p:pic>
        <p:nvPicPr>
          <p:cNvPr id="4" name="図 3">
            <a:extLst>
              <a:ext uri="{FF2B5EF4-FFF2-40B4-BE49-F238E27FC236}">
                <a16:creationId xmlns:a16="http://schemas.microsoft.com/office/drawing/2014/main" id="{D7852536-2AA1-5941-AB2E-594B21E22729}"/>
              </a:ext>
            </a:extLst>
          </p:cNvPr>
          <p:cNvPicPr>
            <a:picLocks noChangeAspect="1"/>
          </p:cNvPicPr>
          <p:nvPr/>
        </p:nvPicPr>
        <p:blipFill>
          <a:blip r:embed="rId3"/>
          <a:stretch>
            <a:fillRect/>
          </a:stretch>
        </p:blipFill>
        <p:spPr>
          <a:xfrm>
            <a:off x="3627175" y="294615"/>
            <a:ext cx="4982104" cy="6088132"/>
          </a:xfrm>
          <a:prstGeom prst="rect">
            <a:avLst/>
          </a:prstGeom>
        </p:spPr>
      </p:pic>
      <p:sp>
        <p:nvSpPr>
          <p:cNvPr id="6" name="テキスト ボックス 5">
            <a:extLst>
              <a:ext uri="{FF2B5EF4-FFF2-40B4-BE49-F238E27FC236}">
                <a16:creationId xmlns:a16="http://schemas.microsoft.com/office/drawing/2014/main" id="{1E61AA43-0BE5-BE49-84C3-61256C7B83CF}"/>
              </a:ext>
            </a:extLst>
          </p:cNvPr>
          <p:cNvSpPr txBox="1"/>
          <p:nvPr/>
        </p:nvSpPr>
        <p:spPr>
          <a:xfrm>
            <a:off x="2135922" y="1052736"/>
            <a:ext cx="553998" cy="5016758"/>
          </a:xfrm>
          <a:prstGeom prst="rect">
            <a:avLst/>
          </a:prstGeom>
          <a:noFill/>
        </p:spPr>
        <p:txBody>
          <a:bodyPr vert="eaVert" wrap="none" rtlCol="0">
            <a:spAutoFit/>
          </a:bodyPr>
          <a:lstStyle/>
          <a:p>
            <a:r>
              <a:rPr kumimoji="1" lang="ja-JP" altLang="en-US" sz="2400" b="1"/>
              <a:t>元治元年どんどん焼け（一八六五）</a:t>
            </a:r>
          </a:p>
        </p:txBody>
      </p:sp>
      <p:sp>
        <p:nvSpPr>
          <p:cNvPr id="7" name="円/楕円 6">
            <a:extLst>
              <a:ext uri="{FF2B5EF4-FFF2-40B4-BE49-F238E27FC236}">
                <a16:creationId xmlns:a16="http://schemas.microsoft.com/office/drawing/2014/main" id="{6A427DD7-DA19-3E49-8F07-7BC3D2FA1B69}"/>
              </a:ext>
            </a:extLst>
          </p:cNvPr>
          <p:cNvSpPr/>
          <p:nvPr/>
        </p:nvSpPr>
        <p:spPr>
          <a:xfrm>
            <a:off x="6123219" y="2348880"/>
            <a:ext cx="864096" cy="1656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63EF74E4-FC54-204D-93AE-C1DAFA93211F}"/>
              </a:ext>
            </a:extLst>
          </p:cNvPr>
          <p:cNvSpPr/>
          <p:nvPr/>
        </p:nvSpPr>
        <p:spPr>
          <a:xfrm>
            <a:off x="5916886" y="4653136"/>
            <a:ext cx="648072" cy="864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0879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1655D08-285A-7341-8FB7-E33F7EECCE46}"/>
              </a:ext>
            </a:extLst>
          </p:cNvPr>
          <p:cNvPicPr>
            <a:picLocks noChangeAspect="1"/>
          </p:cNvPicPr>
          <p:nvPr/>
        </p:nvPicPr>
        <p:blipFill>
          <a:blip r:embed="rId4"/>
          <a:stretch>
            <a:fillRect/>
          </a:stretch>
        </p:blipFill>
        <p:spPr>
          <a:xfrm>
            <a:off x="4386595" y="212596"/>
            <a:ext cx="3869645" cy="6335162"/>
          </a:xfrm>
          <a:prstGeom prst="rect">
            <a:avLst/>
          </a:prstGeom>
        </p:spPr>
      </p:pic>
      <p:sp>
        <p:nvSpPr>
          <p:cNvPr id="21" name="タイトル 20">
            <a:extLst>
              <a:ext uri="{FF2B5EF4-FFF2-40B4-BE49-F238E27FC236}">
                <a16:creationId xmlns:a16="http://schemas.microsoft.com/office/drawing/2014/main" id="{FE83ED18-8DAA-AD4B-9463-614665E6FB68}"/>
              </a:ext>
            </a:extLst>
          </p:cNvPr>
          <p:cNvSpPr>
            <a:spLocks noGrp="1"/>
          </p:cNvSpPr>
          <p:nvPr>
            <p:ph type="ctrTitle"/>
          </p:nvPr>
        </p:nvSpPr>
        <p:spPr>
          <a:xfrm>
            <a:off x="8386402" y="476673"/>
            <a:ext cx="3110198" cy="1728192"/>
          </a:xfrm>
        </p:spPr>
        <p:txBody>
          <a:bodyPr anchor="t">
            <a:normAutofit fontScale="90000"/>
          </a:bodyPr>
          <a:lstStyle/>
          <a:p>
            <a:pPr algn="l"/>
            <a:r>
              <a:rPr kumimoji="1" lang="en-US" altLang="ja-JP" sz="3200" dirty="0"/>
              <a:t>2021</a:t>
            </a:r>
            <a:r>
              <a:rPr kumimoji="1" lang="ja-JP" altLang="en-US" sz="3200"/>
              <a:t>年現在の寺町の寺院</a:t>
            </a:r>
            <a:br>
              <a:rPr kumimoji="1" lang="en-US" altLang="ja-JP" sz="3200" dirty="0"/>
            </a:br>
            <a:r>
              <a:rPr kumimoji="1" lang="ja-JP" altLang="en-US" sz="3200"/>
              <a:t>（緑色）</a:t>
            </a:r>
            <a:br>
              <a:rPr kumimoji="1" lang="en-US" altLang="ja-JP" sz="3200" dirty="0"/>
            </a:br>
            <a:r>
              <a:rPr kumimoji="1" lang="en-US" altLang="ja-JP" sz="3200" dirty="0"/>
              <a:t>67</a:t>
            </a:r>
            <a:r>
              <a:rPr kumimoji="1" lang="ja-JP" altLang="en-US" sz="3200"/>
              <a:t>寺院がある。</a:t>
            </a:r>
          </a:p>
        </p:txBody>
      </p:sp>
      <p:sp>
        <p:nvSpPr>
          <p:cNvPr id="20" name="縦書きテキスト プレースホルダー 19">
            <a:extLst>
              <a:ext uri="{FF2B5EF4-FFF2-40B4-BE49-F238E27FC236}">
                <a16:creationId xmlns:a16="http://schemas.microsoft.com/office/drawing/2014/main" id="{BCE4C53A-70EA-3B4E-8031-AF2CEB884B34}"/>
              </a:ext>
            </a:extLst>
          </p:cNvPr>
          <p:cNvSpPr>
            <a:spLocks noGrp="1"/>
          </p:cNvSpPr>
          <p:nvPr>
            <p:ph type="subTitle"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pPr marL="0" indent="0">
              <a:buNone/>
            </a:pPr>
            <a:endParaRPr kumimoji="1" lang="ja-JP" altLang="en-US"/>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16</a:t>
            </a:fld>
            <a:endParaRPr lang="es-ES" altLang="ja-JP"/>
          </a:p>
        </p:txBody>
      </p:sp>
      <p:pic>
        <p:nvPicPr>
          <p:cNvPr id="5" name="図 4">
            <a:extLst>
              <a:ext uri="{FF2B5EF4-FFF2-40B4-BE49-F238E27FC236}">
                <a16:creationId xmlns:a16="http://schemas.microsoft.com/office/drawing/2014/main" id="{B6946A60-EE5A-9342-AEBB-C00F066D3973}"/>
              </a:ext>
            </a:extLst>
          </p:cNvPr>
          <p:cNvPicPr>
            <a:picLocks noChangeAspect="1"/>
          </p:cNvPicPr>
          <p:nvPr/>
        </p:nvPicPr>
        <p:blipFill>
          <a:blip r:embed="rId5"/>
          <a:stretch>
            <a:fillRect/>
          </a:stretch>
        </p:blipFill>
        <p:spPr>
          <a:xfrm>
            <a:off x="180557" y="212596"/>
            <a:ext cx="3971227" cy="6336943"/>
          </a:xfrm>
          <a:prstGeom prst="rect">
            <a:avLst/>
          </a:prstGeom>
        </p:spPr>
      </p:pic>
      <p:sp>
        <p:nvSpPr>
          <p:cNvPr id="27" name="テキスト ボックス 26">
            <a:extLst>
              <a:ext uri="{FF2B5EF4-FFF2-40B4-BE49-F238E27FC236}">
                <a16:creationId xmlns:a16="http://schemas.microsoft.com/office/drawing/2014/main" id="{692F6BE8-9577-3B43-A7DB-89D0628DD7BD}"/>
              </a:ext>
            </a:extLst>
          </p:cNvPr>
          <p:cNvSpPr txBox="1"/>
          <p:nvPr/>
        </p:nvSpPr>
        <p:spPr>
          <a:xfrm>
            <a:off x="10703410" y="3212976"/>
            <a:ext cx="184731" cy="307777"/>
          </a:xfrm>
          <a:prstGeom prst="rect">
            <a:avLst/>
          </a:prstGeom>
          <a:noFill/>
        </p:spPr>
        <p:txBody>
          <a:bodyPr wrap="none" rtlCol="0">
            <a:spAutoFit/>
          </a:bodyPr>
          <a:lstStyle/>
          <a:p>
            <a:endParaRPr kumimoji="1" lang="ja-JP" altLang="en-US" sz="1400">
              <a:latin typeface="Osaka Regular-Mono" panose="020B0600000000000000" pitchFamily="34" charset="-128"/>
              <a:ea typeface="Osaka Regular-Mono" panose="020B0600000000000000" pitchFamily="34" charset="-128"/>
            </a:endParaRPr>
          </a:p>
        </p:txBody>
      </p:sp>
      <p:grpSp>
        <p:nvGrpSpPr>
          <p:cNvPr id="31" name="グループ化 30">
            <a:extLst>
              <a:ext uri="{FF2B5EF4-FFF2-40B4-BE49-F238E27FC236}">
                <a16:creationId xmlns:a16="http://schemas.microsoft.com/office/drawing/2014/main" id="{6C284F81-8E6F-5A49-A146-9AE9C42D2BB8}"/>
              </a:ext>
            </a:extLst>
          </p:cNvPr>
          <p:cNvGrpSpPr/>
          <p:nvPr/>
        </p:nvGrpSpPr>
        <p:grpSpPr>
          <a:xfrm>
            <a:off x="7536160" y="2385782"/>
            <a:ext cx="3401043" cy="2699402"/>
            <a:chOff x="7532560" y="2385782"/>
            <a:chExt cx="3401043" cy="2699402"/>
          </a:xfrm>
        </p:grpSpPr>
        <p:grpSp>
          <p:nvGrpSpPr>
            <p:cNvPr id="23" name="グループ化 22">
              <a:extLst>
                <a:ext uri="{FF2B5EF4-FFF2-40B4-BE49-F238E27FC236}">
                  <a16:creationId xmlns:a16="http://schemas.microsoft.com/office/drawing/2014/main" id="{5242B5AF-31D9-5E46-820F-6E6ADE8EC459}"/>
                </a:ext>
              </a:extLst>
            </p:cNvPr>
            <p:cNvGrpSpPr/>
            <p:nvPr/>
          </p:nvGrpSpPr>
          <p:grpSpPr>
            <a:xfrm>
              <a:off x="7532560" y="2385782"/>
              <a:ext cx="3401043" cy="2699402"/>
              <a:chOff x="7532560" y="2385782"/>
              <a:chExt cx="3401043" cy="2699402"/>
            </a:xfrm>
          </p:grpSpPr>
          <p:grpSp>
            <p:nvGrpSpPr>
              <p:cNvPr id="22" name="グループ化 21">
                <a:extLst>
                  <a:ext uri="{FF2B5EF4-FFF2-40B4-BE49-F238E27FC236}">
                    <a16:creationId xmlns:a16="http://schemas.microsoft.com/office/drawing/2014/main" id="{671CF064-B78A-144E-9F5C-CCA2699A9E59}"/>
                  </a:ext>
                </a:extLst>
              </p:cNvPr>
              <p:cNvGrpSpPr/>
              <p:nvPr/>
            </p:nvGrpSpPr>
            <p:grpSpPr>
              <a:xfrm>
                <a:off x="8865330" y="2385782"/>
                <a:ext cx="2068273" cy="2248361"/>
                <a:chOff x="8865330" y="2385782"/>
                <a:chExt cx="2068273" cy="2248361"/>
              </a:xfrm>
            </p:grpSpPr>
            <p:pic>
              <p:nvPicPr>
                <p:cNvPr id="8" name="図 7">
                  <a:extLst>
                    <a:ext uri="{FF2B5EF4-FFF2-40B4-BE49-F238E27FC236}">
                      <a16:creationId xmlns:a16="http://schemas.microsoft.com/office/drawing/2014/main" id="{D442CD77-7E62-0248-9A19-C14217283716}"/>
                    </a:ext>
                  </a:extLst>
                </p:cNvPr>
                <p:cNvPicPr>
                  <a:picLocks noChangeAspect="1"/>
                </p:cNvPicPr>
                <p:nvPr/>
              </p:nvPicPr>
              <p:blipFill>
                <a:blip r:embed="rId6"/>
                <a:stretch>
                  <a:fillRect/>
                </a:stretch>
              </p:blipFill>
              <p:spPr>
                <a:xfrm>
                  <a:off x="8865330" y="2385782"/>
                  <a:ext cx="1155700" cy="2248361"/>
                </a:xfrm>
                <a:prstGeom prst="rect">
                  <a:avLst/>
                </a:prstGeom>
              </p:spPr>
            </p:pic>
            <p:grpSp>
              <p:nvGrpSpPr>
                <p:cNvPr id="14" name="グループ化 13">
                  <a:extLst>
                    <a:ext uri="{FF2B5EF4-FFF2-40B4-BE49-F238E27FC236}">
                      <a16:creationId xmlns:a16="http://schemas.microsoft.com/office/drawing/2014/main" id="{0D57838D-A47A-9C48-80FA-D54DBB627BCB}"/>
                    </a:ext>
                  </a:extLst>
                </p:cNvPr>
                <p:cNvGrpSpPr/>
                <p:nvPr/>
              </p:nvGrpSpPr>
              <p:grpSpPr>
                <a:xfrm>
                  <a:off x="9264352" y="2525589"/>
                  <a:ext cx="1669251" cy="369332"/>
                  <a:chOff x="9264352" y="2525589"/>
                  <a:chExt cx="1669251" cy="369332"/>
                </a:xfrm>
              </p:grpSpPr>
              <p:sp>
                <p:nvSpPr>
                  <p:cNvPr id="11" name="テキスト ボックス 10">
                    <a:extLst>
                      <a:ext uri="{FF2B5EF4-FFF2-40B4-BE49-F238E27FC236}">
                        <a16:creationId xmlns:a16="http://schemas.microsoft.com/office/drawing/2014/main" id="{B92B0DA7-6798-E541-9B16-39059A592D9C}"/>
                      </a:ext>
                    </a:extLst>
                  </p:cNvPr>
                  <p:cNvSpPr txBox="1"/>
                  <p:nvPr/>
                </p:nvSpPr>
                <p:spPr>
                  <a:xfrm>
                    <a:off x="10056440" y="2525589"/>
                    <a:ext cx="877163" cy="369332"/>
                  </a:xfrm>
                  <a:prstGeom prst="rect">
                    <a:avLst/>
                  </a:prstGeom>
                  <a:noFill/>
                </p:spPr>
                <p:txBody>
                  <a:bodyPr wrap="none" rtlCol="0">
                    <a:spAutoFit/>
                  </a:bodyPr>
                  <a:lstStyle/>
                  <a:p>
                    <a:r>
                      <a:rPr kumimoji="1" lang="ja-JP" altLang="en-US">
                        <a:latin typeface="Osaka Regular-Mono" panose="020B0600000000000000" pitchFamily="34" charset="-128"/>
                        <a:ea typeface="Osaka Regular-Mono" panose="020B0600000000000000" pitchFamily="34" charset="-128"/>
                      </a:rPr>
                      <a:t>新京極</a:t>
                    </a:r>
                  </a:p>
                </p:txBody>
              </p:sp>
              <p:cxnSp>
                <p:nvCxnSpPr>
                  <p:cNvPr id="13" name="直線矢印コネクタ 12">
                    <a:extLst>
                      <a:ext uri="{FF2B5EF4-FFF2-40B4-BE49-F238E27FC236}">
                        <a16:creationId xmlns:a16="http://schemas.microsoft.com/office/drawing/2014/main" id="{78EAC633-292B-C34B-87A7-1EDE120AFD52}"/>
                      </a:ext>
                    </a:extLst>
                  </p:cNvPr>
                  <p:cNvCxnSpPr/>
                  <p:nvPr/>
                </p:nvCxnSpPr>
                <p:spPr>
                  <a:xfrm flipH="1">
                    <a:off x="9264352" y="2708920"/>
                    <a:ext cx="814832" cy="159177"/>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grpSp>
          </p:grpSp>
          <p:sp>
            <p:nvSpPr>
              <p:cNvPr id="16" name="円/楕円 15">
                <a:extLst>
                  <a:ext uri="{FF2B5EF4-FFF2-40B4-BE49-F238E27FC236}">
                    <a16:creationId xmlns:a16="http://schemas.microsoft.com/office/drawing/2014/main" id="{7F3E8B89-D0C1-7B4D-8B23-AFA6568B26A3}"/>
                  </a:ext>
                </a:extLst>
              </p:cNvPr>
              <p:cNvSpPr/>
              <p:nvPr/>
            </p:nvSpPr>
            <p:spPr>
              <a:xfrm>
                <a:off x="7532560" y="4077072"/>
                <a:ext cx="579664" cy="1008112"/>
              </a:xfrm>
              <a:prstGeom prst="ellipse">
                <a:avLst/>
              </a:prstGeom>
              <a:solidFill>
                <a:schemeClr val="bg1">
                  <a:lumMod val="85000"/>
                  <a:alpha val="54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E677EBF9-E16A-4144-BBF7-01A3FF7AFB1E}"/>
                </a:ext>
              </a:extLst>
            </p:cNvPr>
            <p:cNvSpPr txBox="1"/>
            <p:nvPr/>
          </p:nvSpPr>
          <p:spPr>
            <a:xfrm>
              <a:off x="10128448" y="3369186"/>
              <a:ext cx="430887" cy="707886"/>
            </a:xfrm>
            <a:prstGeom prst="rect">
              <a:avLst/>
            </a:prstGeom>
            <a:noFill/>
          </p:spPr>
          <p:txBody>
            <a:bodyPr vert="eaVert" wrap="none" rtlCol="0">
              <a:spAutoFit/>
            </a:bodyPr>
            <a:lstStyle/>
            <a:p>
              <a:r>
                <a:rPr kumimoji="1" lang="ja-JP" altLang="en-US" sz="1600">
                  <a:latin typeface="Osaka Regular-Mono" panose="020B0600000000000000" pitchFamily="34" charset="-128"/>
                  <a:ea typeface="Osaka Regular-Mono" panose="020B0600000000000000" pitchFamily="34" charset="-128"/>
                </a:rPr>
                <a:t>裏寺町</a:t>
              </a:r>
            </a:p>
          </p:txBody>
        </p:sp>
      </p:grpSp>
      <p:grpSp>
        <p:nvGrpSpPr>
          <p:cNvPr id="33" name="グループ化 32">
            <a:extLst>
              <a:ext uri="{FF2B5EF4-FFF2-40B4-BE49-F238E27FC236}">
                <a16:creationId xmlns:a16="http://schemas.microsoft.com/office/drawing/2014/main" id="{2F007931-D430-6340-ABDE-8C94E01696E8}"/>
              </a:ext>
            </a:extLst>
          </p:cNvPr>
          <p:cNvGrpSpPr/>
          <p:nvPr/>
        </p:nvGrpSpPr>
        <p:grpSpPr>
          <a:xfrm>
            <a:off x="5023474" y="3861048"/>
            <a:ext cx="5505084" cy="2495302"/>
            <a:chOff x="5023474" y="3861048"/>
            <a:chExt cx="5505084" cy="2495302"/>
          </a:xfrm>
        </p:grpSpPr>
        <p:grpSp>
          <p:nvGrpSpPr>
            <p:cNvPr id="24" name="グループ化 23">
              <a:extLst>
                <a:ext uri="{FF2B5EF4-FFF2-40B4-BE49-F238E27FC236}">
                  <a16:creationId xmlns:a16="http://schemas.microsoft.com/office/drawing/2014/main" id="{B03204EB-B2AB-8941-8943-15906156CBEE}"/>
                </a:ext>
              </a:extLst>
            </p:cNvPr>
            <p:cNvGrpSpPr/>
            <p:nvPr/>
          </p:nvGrpSpPr>
          <p:grpSpPr>
            <a:xfrm>
              <a:off x="5023474" y="3861048"/>
              <a:ext cx="4997556" cy="2495302"/>
              <a:chOff x="5023474" y="3861048"/>
              <a:chExt cx="4997556" cy="2495302"/>
            </a:xfrm>
          </p:grpSpPr>
          <p:pic>
            <p:nvPicPr>
              <p:cNvPr id="6" name="図 5">
                <a:extLst>
                  <a:ext uri="{FF2B5EF4-FFF2-40B4-BE49-F238E27FC236}">
                    <a16:creationId xmlns:a16="http://schemas.microsoft.com/office/drawing/2014/main" id="{51601B86-B66F-9741-9094-F68EECBDC321}"/>
                  </a:ext>
                </a:extLst>
              </p:cNvPr>
              <p:cNvPicPr>
                <a:picLocks noChangeAspect="1"/>
              </p:cNvPicPr>
              <p:nvPr/>
            </p:nvPicPr>
            <p:blipFill>
              <a:blip r:embed="rId7"/>
              <a:stretch>
                <a:fillRect/>
              </a:stretch>
            </p:blipFill>
            <p:spPr>
              <a:xfrm>
                <a:off x="8865330" y="4895850"/>
                <a:ext cx="1155700" cy="1460500"/>
              </a:xfrm>
              <a:prstGeom prst="rect">
                <a:avLst/>
              </a:prstGeom>
            </p:spPr>
          </p:pic>
          <p:sp>
            <p:nvSpPr>
              <p:cNvPr id="17" name="円/楕円 16">
                <a:extLst>
                  <a:ext uri="{FF2B5EF4-FFF2-40B4-BE49-F238E27FC236}">
                    <a16:creationId xmlns:a16="http://schemas.microsoft.com/office/drawing/2014/main" id="{0A7B5F80-98EE-F54D-BD79-B06CAE167737}"/>
                  </a:ext>
                </a:extLst>
              </p:cNvPr>
              <p:cNvSpPr/>
              <p:nvPr/>
            </p:nvSpPr>
            <p:spPr>
              <a:xfrm>
                <a:off x="5023474" y="3861048"/>
                <a:ext cx="936104" cy="864096"/>
              </a:xfrm>
              <a:prstGeom prst="ellipse">
                <a:avLst/>
              </a:prstGeom>
              <a:solidFill>
                <a:schemeClr val="bg1">
                  <a:lumMod val="85000"/>
                  <a:alpha val="63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43253BB1-C2DB-7E44-8BCC-BEB53757416C}"/>
                </a:ext>
              </a:extLst>
            </p:cNvPr>
            <p:cNvSpPr txBox="1"/>
            <p:nvPr/>
          </p:nvSpPr>
          <p:spPr>
            <a:xfrm>
              <a:off x="10128448" y="5318338"/>
              <a:ext cx="400110" cy="630942"/>
            </a:xfrm>
            <a:prstGeom prst="rect">
              <a:avLst/>
            </a:prstGeom>
            <a:noFill/>
          </p:spPr>
          <p:txBody>
            <a:bodyPr vert="eaVert" wrap="none" rtlCol="0">
              <a:spAutoFit/>
            </a:bodyPr>
            <a:lstStyle/>
            <a:p>
              <a:r>
                <a:rPr kumimoji="1" lang="ja-JP" altLang="en-US" sz="1400">
                  <a:latin typeface="Osaka Regular-Mono" panose="020B0600000000000000" pitchFamily="34" charset="-128"/>
                  <a:ea typeface="Osaka Regular-Mono" panose="020B0600000000000000" pitchFamily="34" charset="-128"/>
                </a:rPr>
                <a:t>下寺町</a:t>
              </a:r>
            </a:p>
          </p:txBody>
        </p:sp>
      </p:grpSp>
    </p:spTree>
    <p:extLst>
      <p:ext uri="{BB962C8B-B14F-4D97-AF65-F5344CB8AC3E}">
        <p14:creationId xmlns:p14="http://schemas.microsoft.com/office/powerpoint/2010/main" val="40086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E6CE93B1-8266-1041-ACA4-A7C2D29FAE2E}"/>
              </a:ext>
            </a:extLst>
          </p:cNvPr>
          <p:cNvGraphicFramePr>
            <a:graphicFrameLocks noGrp="1"/>
          </p:cNvGraphicFramePr>
          <p:nvPr>
            <p:extLst>
              <p:ext uri="{D42A27DB-BD31-4B8C-83A1-F6EECF244321}">
                <p14:modId xmlns:p14="http://schemas.microsoft.com/office/powerpoint/2010/main" val="56396286"/>
              </p:ext>
            </p:extLst>
          </p:nvPr>
        </p:nvGraphicFramePr>
        <p:xfrm>
          <a:off x="2135560" y="1484784"/>
          <a:ext cx="7281193" cy="4434511"/>
        </p:xfrm>
        <a:graphic>
          <a:graphicData uri="http://schemas.openxmlformats.org/drawingml/2006/table">
            <a:tbl>
              <a:tblPr>
                <a:tableStyleId>{5C22544A-7EE6-4342-B048-85BDC9FD1C3A}</a:tableStyleId>
              </a:tblPr>
              <a:tblGrid>
                <a:gridCol w="1826976">
                  <a:extLst>
                    <a:ext uri="{9D8B030D-6E8A-4147-A177-3AD203B41FA5}">
                      <a16:colId xmlns:a16="http://schemas.microsoft.com/office/drawing/2014/main" val="2531689086"/>
                    </a:ext>
                  </a:extLst>
                </a:gridCol>
                <a:gridCol w="3236848">
                  <a:extLst>
                    <a:ext uri="{9D8B030D-6E8A-4147-A177-3AD203B41FA5}">
                      <a16:colId xmlns:a16="http://schemas.microsoft.com/office/drawing/2014/main" val="631587849"/>
                    </a:ext>
                  </a:extLst>
                </a:gridCol>
                <a:gridCol w="2217369">
                  <a:extLst>
                    <a:ext uri="{9D8B030D-6E8A-4147-A177-3AD203B41FA5}">
                      <a16:colId xmlns:a16="http://schemas.microsoft.com/office/drawing/2014/main" val="3533996426"/>
                    </a:ext>
                  </a:extLst>
                </a:gridCol>
              </a:tblGrid>
              <a:tr h="681661">
                <a:tc>
                  <a:txBody>
                    <a:bodyPr/>
                    <a:lstStyle/>
                    <a:p>
                      <a:pPr algn="ctr" fontAlgn="ctr"/>
                      <a:r>
                        <a:rPr lang="ja-JP" altLang="en-US" sz="2400" u="none" strike="noStrike">
                          <a:effectLst/>
                        </a:rPr>
                        <a:t>宗派</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ja-JP" altLang="en-US" sz="2400" u="none" strike="noStrike">
                          <a:effectLst/>
                        </a:rPr>
                        <a:t>洛中絵図（</a:t>
                      </a:r>
                      <a:r>
                        <a:rPr lang="en-US" altLang="ja-JP" sz="2400" u="none" strike="noStrike" dirty="0">
                          <a:effectLst/>
                        </a:rPr>
                        <a:t>1637</a:t>
                      </a:r>
                      <a:r>
                        <a:rPr lang="ja-JP" altLang="en-US" sz="2400" u="none" strike="noStrike">
                          <a:effectLst/>
                        </a:rPr>
                        <a:t>）</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ja-JP" altLang="en-US" sz="2400" u="none" strike="noStrike">
                          <a:effectLst/>
                        </a:rPr>
                        <a:t>現存</a:t>
                      </a:r>
                      <a:endParaRPr lang="ja-JP" altLang="en-US"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3154970924"/>
                  </a:ext>
                </a:extLst>
              </a:tr>
              <a:tr h="349480">
                <a:tc>
                  <a:txBody>
                    <a:bodyPr/>
                    <a:lstStyle/>
                    <a:p>
                      <a:pPr algn="ctr" fontAlgn="ctr"/>
                      <a:r>
                        <a:rPr lang="ja-JP" altLang="en-US" sz="2400" u="none" strike="noStrike">
                          <a:effectLst/>
                        </a:rPr>
                        <a:t>浄土</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67</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a:effectLst/>
                        </a:rPr>
                        <a:t>52</a:t>
                      </a:r>
                      <a:endParaRPr lang="en-US" altLang="ja-JP"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1338526936"/>
                  </a:ext>
                </a:extLst>
              </a:tr>
              <a:tr h="349480">
                <a:tc>
                  <a:txBody>
                    <a:bodyPr/>
                    <a:lstStyle/>
                    <a:p>
                      <a:pPr algn="ctr" fontAlgn="ctr"/>
                      <a:r>
                        <a:rPr lang="ja-JP" altLang="en-US" sz="2400" u="none" strike="noStrike">
                          <a:effectLst/>
                        </a:rPr>
                        <a:t>日蓮</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8</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a:effectLst/>
                        </a:rPr>
                        <a:t>3</a:t>
                      </a:r>
                      <a:endParaRPr lang="en-US" altLang="ja-JP"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3475509018"/>
                  </a:ext>
                </a:extLst>
              </a:tr>
              <a:tr h="349480">
                <a:tc>
                  <a:txBody>
                    <a:bodyPr/>
                    <a:lstStyle/>
                    <a:p>
                      <a:pPr algn="ctr" fontAlgn="ctr"/>
                      <a:r>
                        <a:rPr lang="ja-JP" altLang="en-US" sz="2400" u="none" strike="noStrike">
                          <a:effectLst/>
                        </a:rPr>
                        <a:t>時宗</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8</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a:effectLst/>
                        </a:rPr>
                        <a:t>4</a:t>
                      </a:r>
                      <a:endParaRPr lang="en-US" altLang="ja-JP"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2000378356"/>
                  </a:ext>
                </a:extLst>
              </a:tr>
              <a:tr h="349480">
                <a:tc>
                  <a:txBody>
                    <a:bodyPr/>
                    <a:lstStyle/>
                    <a:p>
                      <a:pPr algn="ctr" fontAlgn="ctr"/>
                      <a:r>
                        <a:rPr lang="ja-JP" altLang="en-US" sz="2400" u="none" strike="noStrike">
                          <a:effectLst/>
                        </a:rPr>
                        <a:t>天台</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6</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a:effectLst/>
                        </a:rPr>
                        <a:t>3</a:t>
                      </a:r>
                      <a:endParaRPr lang="en-US" altLang="ja-JP"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2529556804"/>
                  </a:ext>
                </a:extLst>
              </a:tr>
              <a:tr h="349480">
                <a:tc>
                  <a:txBody>
                    <a:bodyPr/>
                    <a:lstStyle/>
                    <a:p>
                      <a:pPr algn="ctr" fontAlgn="ctr"/>
                      <a:r>
                        <a:rPr lang="ja-JP" altLang="en-US" sz="2400" u="none" strike="noStrike">
                          <a:effectLst/>
                        </a:rPr>
                        <a:t>真言</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4</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a:effectLst/>
                        </a:rPr>
                        <a:t>1</a:t>
                      </a:r>
                      <a:endParaRPr lang="en-US" altLang="ja-JP"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2475020345"/>
                  </a:ext>
                </a:extLst>
              </a:tr>
              <a:tr h="349480">
                <a:tc>
                  <a:txBody>
                    <a:bodyPr/>
                    <a:lstStyle/>
                    <a:p>
                      <a:pPr algn="ctr" fontAlgn="ctr"/>
                      <a:r>
                        <a:rPr lang="ja-JP" altLang="en-US" sz="2400" u="none" strike="noStrike">
                          <a:effectLst/>
                        </a:rPr>
                        <a:t>曹洞</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2</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a:effectLst/>
                        </a:rPr>
                        <a:t>2</a:t>
                      </a:r>
                      <a:endParaRPr lang="en-US" altLang="ja-JP" sz="2400" b="0" i="0" u="none" strike="noStrike">
                        <a:solidFill>
                          <a:srgbClr val="000000"/>
                        </a:solidFill>
                        <a:effectLst/>
                        <a:latin typeface="MS-PMincho"/>
                      </a:endParaRPr>
                    </a:p>
                  </a:txBody>
                  <a:tcPr marL="9525" marR="9525" marT="9525" marB="0" anchor="ctr"/>
                </a:tc>
                <a:extLst>
                  <a:ext uri="{0D108BD9-81ED-4DB2-BD59-A6C34878D82A}">
                    <a16:rowId xmlns:a16="http://schemas.microsoft.com/office/drawing/2014/main" val="3495172397"/>
                  </a:ext>
                </a:extLst>
              </a:tr>
              <a:tr h="349480">
                <a:tc>
                  <a:txBody>
                    <a:bodyPr/>
                    <a:lstStyle/>
                    <a:p>
                      <a:pPr algn="ctr" fontAlgn="ctr"/>
                      <a:r>
                        <a:rPr lang="ja-JP" altLang="en-US" sz="2400" u="none" strike="noStrike">
                          <a:effectLst/>
                        </a:rPr>
                        <a:t>臨済</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427731617"/>
                  </a:ext>
                </a:extLst>
              </a:tr>
              <a:tr h="349480">
                <a:tc>
                  <a:txBody>
                    <a:bodyPr/>
                    <a:lstStyle/>
                    <a:p>
                      <a:pPr algn="ctr" fontAlgn="ctr"/>
                      <a:r>
                        <a:rPr lang="ja-JP" altLang="en-US" sz="2400" u="none" strike="noStrike">
                          <a:effectLst/>
                        </a:rPr>
                        <a:t>律</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a:effectLst/>
                        </a:rPr>
                        <a:t>1</a:t>
                      </a:r>
                      <a:endParaRPr lang="en-US" altLang="ja-JP"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2692169603"/>
                  </a:ext>
                </a:extLst>
              </a:tr>
              <a:tr h="349480">
                <a:tc>
                  <a:txBody>
                    <a:bodyPr/>
                    <a:lstStyle/>
                    <a:p>
                      <a:pPr algn="ctr" fontAlgn="ctr"/>
                      <a:r>
                        <a:rPr lang="ja-JP" altLang="en-US" sz="2400" u="none" strike="noStrike">
                          <a:effectLst/>
                        </a:rPr>
                        <a:t>不明</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20</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3419149962"/>
                  </a:ext>
                </a:extLst>
              </a:tr>
              <a:tr h="349480">
                <a:tc>
                  <a:txBody>
                    <a:bodyPr/>
                    <a:lstStyle/>
                    <a:p>
                      <a:pPr algn="ctr" fontAlgn="ctr"/>
                      <a:r>
                        <a:rPr lang="ja-JP" altLang="en-US" sz="2400" u="none" strike="noStrike">
                          <a:effectLst/>
                        </a:rPr>
                        <a:t>合計</a:t>
                      </a:r>
                      <a:endParaRPr lang="ja-JP" altLang="en-US" sz="2400" b="0" i="0" u="none" strike="noStrike">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117</a:t>
                      </a:r>
                      <a:endParaRPr lang="en-US" altLang="ja-JP" sz="2400" b="0" i="0" u="none" strike="noStrike" dirty="0">
                        <a:solidFill>
                          <a:srgbClr val="000000"/>
                        </a:solidFill>
                        <a:effectLst/>
                        <a:latin typeface="MS-PMincho"/>
                      </a:endParaRPr>
                    </a:p>
                  </a:txBody>
                  <a:tcPr marL="9525" marR="9525" marT="9525" marB="0" anchor="ctr"/>
                </a:tc>
                <a:tc>
                  <a:txBody>
                    <a:bodyPr/>
                    <a:lstStyle/>
                    <a:p>
                      <a:pPr algn="ctr" fontAlgn="ctr"/>
                      <a:r>
                        <a:rPr lang="en-US" altLang="ja-JP" sz="2400" u="none" strike="noStrike" dirty="0">
                          <a:effectLst/>
                        </a:rPr>
                        <a:t>67</a:t>
                      </a:r>
                      <a:endParaRPr lang="en-US" altLang="ja-JP" sz="2400" b="0" i="0" u="none" strike="noStrike" dirty="0">
                        <a:solidFill>
                          <a:srgbClr val="000000"/>
                        </a:solidFill>
                        <a:effectLst/>
                        <a:latin typeface="MS-PMincho"/>
                      </a:endParaRPr>
                    </a:p>
                  </a:txBody>
                  <a:tcPr marL="9525" marR="9525" marT="9525" marB="0" anchor="ctr"/>
                </a:tc>
                <a:extLst>
                  <a:ext uri="{0D108BD9-81ED-4DB2-BD59-A6C34878D82A}">
                    <a16:rowId xmlns:a16="http://schemas.microsoft.com/office/drawing/2014/main" val="2300659706"/>
                  </a:ext>
                </a:extLst>
              </a:tr>
            </a:tbl>
          </a:graphicData>
        </a:graphic>
      </p:graphicFrame>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17</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a:xfrm>
            <a:off x="1559496" y="260648"/>
            <a:ext cx="9144000" cy="947440"/>
          </a:xfrm>
        </p:spPr>
        <p:txBody>
          <a:bodyPr>
            <a:normAutofit/>
          </a:bodyPr>
          <a:lstStyle/>
          <a:p>
            <a:r>
              <a:rPr lang="ja-JP" altLang="en-US" sz="4000"/>
              <a:t>現存の寺院数</a:t>
            </a:r>
          </a:p>
        </p:txBody>
      </p:sp>
      <p:cxnSp>
        <p:nvCxnSpPr>
          <p:cNvPr id="7" name="直線コネクタ 6">
            <a:extLst>
              <a:ext uri="{FF2B5EF4-FFF2-40B4-BE49-F238E27FC236}">
                <a16:creationId xmlns:a16="http://schemas.microsoft.com/office/drawing/2014/main" id="{E31F2FD1-E7B1-9241-BCAF-53FB6359A63E}"/>
              </a:ext>
            </a:extLst>
          </p:cNvPr>
          <p:cNvCxnSpPr/>
          <p:nvPr/>
        </p:nvCxnSpPr>
        <p:spPr>
          <a:xfrm>
            <a:off x="2135559" y="1484784"/>
            <a:ext cx="7272809" cy="0"/>
          </a:xfrm>
          <a:prstGeom prst="line">
            <a:avLst/>
          </a:prstGeom>
        </p:spPr>
        <p:style>
          <a:lnRef idx="3">
            <a:schemeClr val="dk1"/>
          </a:lnRef>
          <a:fillRef idx="0">
            <a:schemeClr val="dk1"/>
          </a:fillRef>
          <a:effectRef idx="2">
            <a:schemeClr val="dk1"/>
          </a:effectRef>
          <a:fontRef idx="minor">
            <a:schemeClr val="tx1"/>
          </a:fontRef>
        </p:style>
      </p:cxnSp>
      <p:cxnSp>
        <p:nvCxnSpPr>
          <p:cNvPr id="8" name="直線コネクタ 7">
            <a:extLst>
              <a:ext uri="{FF2B5EF4-FFF2-40B4-BE49-F238E27FC236}">
                <a16:creationId xmlns:a16="http://schemas.microsoft.com/office/drawing/2014/main" id="{56469137-1742-0344-A656-56093EC8569E}"/>
              </a:ext>
            </a:extLst>
          </p:cNvPr>
          <p:cNvCxnSpPr/>
          <p:nvPr/>
        </p:nvCxnSpPr>
        <p:spPr>
          <a:xfrm>
            <a:off x="2143944" y="2204864"/>
            <a:ext cx="7272809" cy="0"/>
          </a:xfrm>
          <a:prstGeom prst="line">
            <a:avLst/>
          </a:prstGeom>
        </p:spPr>
        <p:style>
          <a:lnRef idx="3">
            <a:schemeClr val="dk1"/>
          </a:lnRef>
          <a:fillRef idx="0">
            <a:schemeClr val="dk1"/>
          </a:fillRef>
          <a:effectRef idx="2">
            <a:schemeClr val="dk1"/>
          </a:effectRef>
          <a:fontRef idx="minor">
            <a:schemeClr val="tx1"/>
          </a:fontRef>
        </p:style>
      </p:cxnSp>
      <p:cxnSp>
        <p:nvCxnSpPr>
          <p:cNvPr id="9" name="直線コネクタ 8">
            <a:extLst>
              <a:ext uri="{FF2B5EF4-FFF2-40B4-BE49-F238E27FC236}">
                <a16:creationId xmlns:a16="http://schemas.microsoft.com/office/drawing/2014/main" id="{8D8201A5-93A9-8949-B7DF-A6E627AFDB63}"/>
              </a:ext>
            </a:extLst>
          </p:cNvPr>
          <p:cNvCxnSpPr/>
          <p:nvPr/>
        </p:nvCxnSpPr>
        <p:spPr>
          <a:xfrm>
            <a:off x="2135559" y="5517232"/>
            <a:ext cx="727280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477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CEE818E-308A-A94F-A57E-82E992CD0909}"/>
              </a:ext>
            </a:extLst>
          </p:cNvPr>
          <p:cNvPicPr>
            <a:picLocks noChangeAspect="1"/>
          </p:cNvPicPr>
          <p:nvPr/>
        </p:nvPicPr>
        <p:blipFill>
          <a:blip r:embed="rId3"/>
          <a:stretch>
            <a:fillRect/>
          </a:stretch>
        </p:blipFill>
        <p:spPr>
          <a:xfrm>
            <a:off x="119336" y="0"/>
            <a:ext cx="12089388" cy="6597352"/>
          </a:xfrm>
          <a:prstGeom prst="rect">
            <a:avLst/>
          </a:prstGeom>
        </p:spPr>
      </p:pic>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18</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a:xfrm>
            <a:off x="1775520" y="3140968"/>
            <a:ext cx="7488832" cy="1163464"/>
          </a:xfrm>
          <a:solidFill>
            <a:schemeClr val="accent6">
              <a:lumMod val="40000"/>
              <a:lumOff val="60000"/>
              <a:alpha val="83000"/>
            </a:schemeClr>
          </a:solidFill>
        </p:spPr>
        <p:txBody>
          <a:bodyPr/>
          <a:lstStyle/>
          <a:p>
            <a:r>
              <a:rPr lang="ja-JP" altLang="en-US" b="1">
                <a:solidFill>
                  <a:srgbClr val="0070C0"/>
                </a:solidFill>
              </a:rPr>
              <a:t>今の寺町</a:t>
            </a:r>
          </a:p>
        </p:txBody>
      </p:sp>
    </p:spTree>
    <p:extLst>
      <p:ext uri="{BB962C8B-B14F-4D97-AF65-F5344CB8AC3E}">
        <p14:creationId xmlns:p14="http://schemas.microsoft.com/office/powerpoint/2010/main" val="219106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19</a:t>
            </a:fld>
            <a:endParaRPr lang="es-ES" altLang="ja-JP"/>
          </a:p>
        </p:txBody>
      </p:sp>
      <p:grpSp>
        <p:nvGrpSpPr>
          <p:cNvPr id="4" name="グループ化 3">
            <a:extLst>
              <a:ext uri="{FF2B5EF4-FFF2-40B4-BE49-F238E27FC236}">
                <a16:creationId xmlns:a16="http://schemas.microsoft.com/office/drawing/2014/main" id="{ACA93DA8-607D-4B4C-A5C1-6B019CC3A651}"/>
              </a:ext>
            </a:extLst>
          </p:cNvPr>
          <p:cNvGrpSpPr/>
          <p:nvPr/>
        </p:nvGrpSpPr>
        <p:grpSpPr>
          <a:xfrm>
            <a:off x="1966517" y="287508"/>
            <a:ext cx="9387306" cy="6230824"/>
            <a:chOff x="971443" y="35464"/>
            <a:chExt cx="9387306" cy="6230824"/>
          </a:xfrm>
        </p:grpSpPr>
        <p:pic>
          <p:nvPicPr>
            <p:cNvPr id="11" name="図 10">
              <a:extLst>
                <a:ext uri="{FF2B5EF4-FFF2-40B4-BE49-F238E27FC236}">
                  <a16:creationId xmlns:a16="http://schemas.microsoft.com/office/drawing/2014/main" id="{498C6244-3509-8D47-9A00-54F68CC169B2}"/>
                </a:ext>
              </a:extLst>
            </p:cNvPr>
            <p:cNvPicPr>
              <a:picLocks noChangeAspect="1"/>
            </p:cNvPicPr>
            <p:nvPr/>
          </p:nvPicPr>
          <p:blipFill>
            <a:blip r:embed="rId4"/>
            <a:stretch>
              <a:fillRect/>
            </a:stretch>
          </p:blipFill>
          <p:spPr>
            <a:xfrm>
              <a:off x="971443" y="35464"/>
              <a:ext cx="9387306" cy="6230824"/>
            </a:xfrm>
            <a:prstGeom prst="rect">
              <a:avLst/>
            </a:prstGeom>
          </p:spPr>
        </p:pic>
        <p:sp>
          <p:nvSpPr>
            <p:cNvPr id="2" name="テキスト ボックス 1">
              <a:extLst>
                <a:ext uri="{FF2B5EF4-FFF2-40B4-BE49-F238E27FC236}">
                  <a16:creationId xmlns:a16="http://schemas.microsoft.com/office/drawing/2014/main" id="{1577DDD6-522C-E142-BFAF-B43DBEEA322F}"/>
                </a:ext>
              </a:extLst>
            </p:cNvPr>
            <p:cNvSpPr txBox="1"/>
            <p:nvPr/>
          </p:nvSpPr>
          <p:spPr>
            <a:xfrm>
              <a:off x="4871864" y="5730077"/>
              <a:ext cx="954107" cy="400110"/>
            </a:xfrm>
            <a:prstGeom prst="rect">
              <a:avLst/>
            </a:prstGeom>
            <a:solidFill>
              <a:schemeClr val="bg1"/>
            </a:solidFill>
          </p:spPr>
          <p:txBody>
            <a:bodyPr wrap="none" rtlCol="0">
              <a:spAutoFit/>
            </a:bodyPr>
            <a:lstStyle/>
            <a:p>
              <a:r>
                <a:rPr kumimoji="1" lang="ja-JP" altLang="en-US" sz="2000" b="1"/>
                <a:t>下寺町</a:t>
              </a:r>
            </a:p>
          </p:txBody>
        </p:sp>
      </p:grpSp>
      <p:grpSp>
        <p:nvGrpSpPr>
          <p:cNvPr id="6" name="グループ化 5">
            <a:extLst>
              <a:ext uri="{FF2B5EF4-FFF2-40B4-BE49-F238E27FC236}">
                <a16:creationId xmlns:a16="http://schemas.microsoft.com/office/drawing/2014/main" id="{3DDF827B-452D-0140-99EB-14DCF2705524}"/>
              </a:ext>
            </a:extLst>
          </p:cNvPr>
          <p:cNvGrpSpPr/>
          <p:nvPr/>
        </p:nvGrpSpPr>
        <p:grpSpPr>
          <a:xfrm>
            <a:off x="1380168" y="287508"/>
            <a:ext cx="10160000" cy="6362700"/>
            <a:chOff x="600336" y="281154"/>
            <a:chExt cx="10160000" cy="6362700"/>
          </a:xfrm>
        </p:grpSpPr>
        <p:pic>
          <p:nvPicPr>
            <p:cNvPr id="7" name="図 6">
              <a:extLst>
                <a:ext uri="{FF2B5EF4-FFF2-40B4-BE49-F238E27FC236}">
                  <a16:creationId xmlns:a16="http://schemas.microsoft.com/office/drawing/2014/main" id="{F2130078-B628-F84A-A116-A5DD04BC4DC9}"/>
                </a:ext>
              </a:extLst>
            </p:cNvPr>
            <p:cNvPicPr>
              <a:picLocks noChangeAspect="1"/>
            </p:cNvPicPr>
            <p:nvPr/>
          </p:nvPicPr>
          <p:blipFill>
            <a:blip r:embed="rId5"/>
            <a:stretch>
              <a:fillRect/>
            </a:stretch>
          </p:blipFill>
          <p:spPr>
            <a:xfrm>
              <a:off x="600336" y="281154"/>
              <a:ext cx="10160000" cy="6362700"/>
            </a:xfrm>
            <a:prstGeom prst="rect">
              <a:avLst/>
            </a:prstGeom>
          </p:spPr>
        </p:pic>
        <p:sp>
          <p:nvSpPr>
            <p:cNvPr id="5" name="テキスト ボックス 4">
              <a:extLst>
                <a:ext uri="{FF2B5EF4-FFF2-40B4-BE49-F238E27FC236}">
                  <a16:creationId xmlns:a16="http://schemas.microsoft.com/office/drawing/2014/main" id="{DAF4149C-A2DD-534C-AA1A-697BF621CF39}"/>
                </a:ext>
              </a:extLst>
            </p:cNvPr>
            <p:cNvSpPr txBox="1"/>
            <p:nvPr/>
          </p:nvSpPr>
          <p:spPr>
            <a:xfrm>
              <a:off x="5141893" y="6130187"/>
              <a:ext cx="954107" cy="400110"/>
            </a:xfrm>
            <a:prstGeom prst="rect">
              <a:avLst/>
            </a:prstGeom>
            <a:solidFill>
              <a:schemeClr val="bg1"/>
            </a:solidFill>
          </p:spPr>
          <p:txBody>
            <a:bodyPr wrap="none" rtlCol="0">
              <a:spAutoFit/>
            </a:bodyPr>
            <a:lstStyle/>
            <a:p>
              <a:r>
                <a:rPr kumimoji="1" lang="ja-JP" altLang="en-US" sz="2000" b="1"/>
                <a:t>裏寺町</a:t>
              </a:r>
            </a:p>
          </p:txBody>
        </p:sp>
      </p:grpSp>
      <p:grpSp>
        <p:nvGrpSpPr>
          <p:cNvPr id="15" name="グループ化 14">
            <a:extLst>
              <a:ext uri="{FF2B5EF4-FFF2-40B4-BE49-F238E27FC236}">
                <a16:creationId xmlns:a16="http://schemas.microsoft.com/office/drawing/2014/main" id="{1B62B5BF-1D4E-504C-A328-446BD1D328D4}"/>
              </a:ext>
            </a:extLst>
          </p:cNvPr>
          <p:cNvGrpSpPr/>
          <p:nvPr/>
        </p:nvGrpSpPr>
        <p:grpSpPr>
          <a:xfrm>
            <a:off x="1352281" y="287508"/>
            <a:ext cx="10160000" cy="6468533"/>
            <a:chOff x="1352281" y="287508"/>
            <a:chExt cx="10160000" cy="6468533"/>
          </a:xfrm>
        </p:grpSpPr>
        <p:pic>
          <p:nvPicPr>
            <p:cNvPr id="13" name="図 12">
              <a:extLst>
                <a:ext uri="{FF2B5EF4-FFF2-40B4-BE49-F238E27FC236}">
                  <a16:creationId xmlns:a16="http://schemas.microsoft.com/office/drawing/2014/main" id="{C41E84AC-D3BC-3C4A-BE29-89BBF619365F}"/>
                </a:ext>
              </a:extLst>
            </p:cNvPr>
            <p:cNvPicPr>
              <a:picLocks noChangeAspect="1"/>
            </p:cNvPicPr>
            <p:nvPr/>
          </p:nvPicPr>
          <p:blipFill>
            <a:blip r:embed="rId6"/>
            <a:stretch>
              <a:fillRect/>
            </a:stretch>
          </p:blipFill>
          <p:spPr>
            <a:xfrm>
              <a:off x="1352281" y="287508"/>
              <a:ext cx="10160000" cy="6468533"/>
            </a:xfrm>
            <a:prstGeom prst="rect">
              <a:avLst/>
            </a:prstGeom>
          </p:spPr>
        </p:pic>
        <p:sp>
          <p:nvSpPr>
            <p:cNvPr id="14" name="テキスト ボックス 13">
              <a:extLst>
                <a:ext uri="{FF2B5EF4-FFF2-40B4-BE49-F238E27FC236}">
                  <a16:creationId xmlns:a16="http://schemas.microsoft.com/office/drawing/2014/main" id="{A5738EBA-7740-3242-BA88-4E06F04FB68A}"/>
                </a:ext>
              </a:extLst>
            </p:cNvPr>
            <p:cNvSpPr txBox="1"/>
            <p:nvPr/>
          </p:nvSpPr>
          <p:spPr>
            <a:xfrm>
              <a:off x="5808548" y="6085677"/>
              <a:ext cx="1035616" cy="400110"/>
            </a:xfrm>
            <a:prstGeom prst="rect">
              <a:avLst/>
            </a:prstGeom>
            <a:solidFill>
              <a:schemeClr val="bg1"/>
            </a:solidFill>
          </p:spPr>
          <p:txBody>
            <a:bodyPr wrap="square" rtlCol="0">
              <a:spAutoFit/>
            </a:bodyPr>
            <a:lstStyle/>
            <a:p>
              <a:r>
                <a:rPr kumimoji="1" lang="ja-JP" altLang="en-US" sz="2000" b="1"/>
                <a:t>新京極</a:t>
              </a:r>
            </a:p>
          </p:txBody>
        </p:sp>
      </p:grpSp>
    </p:spTree>
    <p:extLst>
      <p:ext uri="{BB962C8B-B14F-4D97-AF65-F5344CB8AC3E}">
        <p14:creationId xmlns:p14="http://schemas.microsoft.com/office/powerpoint/2010/main" val="69671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0A586B5-68FA-C94F-BD69-BA3582986DD0}"/>
              </a:ext>
            </a:extLst>
          </p:cNvPr>
          <p:cNvSpPr>
            <a:spLocks noGrp="1"/>
          </p:cNvSpPr>
          <p:nvPr>
            <p:ph type="title"/>
          </p:nvPr>
        </p:nvSpPr>
        <p:spPr>
          <a:xfrm>
            <a:off x="838200" y="669385"/>
            <a:ext cx="10515600" cy="759619"/>
          </a:xfrm>
        </p:spPr>
        <p:txBody>
          <a:bodyPr>
            <a:normAutofit/>
          </a:bodyPr>
          <a:lstStyle/>
          <a:p>
            <a:r>
              <a:rPr lang="ja-JP" altLang="en-US" sz="2800">
                <a:latin typeface="Hiragino Mincho Pro W3" panose="02020300000000000000" pitchFamily="18" charset="-128"/>
                <a:ea typeface="Hiragino Mincho Pro W3" panose="02020300000000000000" pitchFamily="18" charset="-128"/>
              </a:rPr>
              <a:t>今日の勉強会の趣旨</a:t>
            </a:r>
            <a:endParaRPr kumimoji="1" lang="ja-JP" altLang="en-US" sz="2800"/>
          </a:p>
        </p:txBody>
      </p:sp>
      <p:sp>
        <p:nvSpPr>
          <p:cNvPr id="7" name="コンテンツ プレースホルダー 6">
            <a:extLst>
              <a:ext uri="{FF2B5EF4-FFF2-40B4-BE49-F238E27FC236}">
                <a16:creationId xmlns:a16="http://schemas.microsoft.com/office/drawing/2014/main" id="{47DE3C49-C44F-204D-8490-3D52441565C6}"/>
              </a:ext>
            </a:extLst>
          </p:cNvPr>
          <p:cNvSpPr>
            <a:spLocks noGrp="1"/>
          </p:cNvSpPr>
          <p:nvPr>
            <p:ph idx="1"/>
          </p:nvPr>
        </p:nvSpPr>
        <p:spPr>
          <a:xfrm>
            <a:off x="1055440" y="1484784"/>
            <a:ext cx="9073008" cy="4111935"/>
          </a:xfrm>
        </p:spPr>
        <p:txBody>
          <a:bodyPr>
            <a:normAutofit/>
          </a:bodyPr>
          <a:lstStyle/>
          <a:p>
            <a:r>
              <a:rPr lang="en-US" altLang="ja-JP" dirty="0"/>
              <a:t>2017</a:t>
            </a:r>
            <a:r>
              <a:rPr lang="ja-JP" altLang="en-US"/>
              <a:t>年</a:t>
            </a:r>
            <a:r>
              <a:rPr lang="en-US" altLang="ja-JP" dirty="0"/>
              <a:t>1</a:t>
            </a:r>
            <a:r>
              <a:rPr lang="ja-JP" altLang="en-US"/>
              <a:t>月に四条から御池まで歩いて勉強会を行った。</a:t>
            </a:r>
            <a:endParaRPr lang="en-US" altLang="ja-JP" dirty="0"/>
          </a:p>
          <a:p>
            <a:r>
              <a:rPr lang="ja-JP" altLang="en-US"/>
              <a:t>今日は寺町そのものに焦点を当てて、過去から現在まで、寺町とはどの様な所かをお話しする。</a:t>
            </a:r>
            <a:endParaRPr lang="en-US" altLang="ja-JP" dirty="0"/>
          </a:p>
          <a:p>
            <a:r>
              <a:rPr lang="ja-JP" altLang="en-US"/>
              <a:t>今日の勉強会で寺町のイメージをつかんでいただいて、寺町をどの様にガイドするかは、各自で考えて下さい。</a:t>
            </a:r>
            <a:endParaRPr lang="en-US" altLang="ja-JP" dirty="0"/>
          </a:p>
          <a:p>
            <a:r>
              <a:rPr lang="ja-JP" altLang="en-US"/>
              <a:t>寺町の歴史や寺院などの個別の英文説明を資料として作ったので、ガイド原稿の参考にして下さい。</a:t>
            </a:r>
          </a:p>
          <a:p>
            <a:endParaRPr lang="ja-JP" altLang="en-US"/>
          </a:p>
          <a:p>
            <a:pPr marL="0" indent="0">
              <a:buNone/>
            </a:pPr>
            <a:endParaRPr lang="ja-JP" altLang="en-US" sz="2000"/>
          </a:p>
          <a:p>
            <a:endParaRPr kumimoji="1" lang="ja-JP" altLang="en-US" sz="2000"/>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2</a:t>
            </a:fld>
            <a:endParaRPr lang="es-ES" altLang="ja-JP"/>
          </a:p>
        </p:txBody>
      </p:sp>
    </p:spTree>
    <p:extLst>
      <p:ext uri="{BB962C8B-B14F-4D97-AF65-F5344CB8AC3E}">
        <p14:creationId xmlns:p14="http://schemas.microsoft.com/office/powerpoint/2010/main" val="40200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a:xfrm>
            <a:off x="8285584" y="6187984"/>
            <a:ext cx="2743200" cy="365125"/>
          </a:xfrm>
        </p:spPr>
        <p:txBody>
          <a:bodyPr/>
          <a:lstStyle/>
          <a:p>
            <a:fld id="{BD7F2865-D7E1-1B44-A422-72D591F226B7}" type="slidenum">
              <a:rPr lang="es-ES" altLang="ja-JP" smtClean="0"/>
              <a:pPr/>
              <a:t>20</a:t>
            </a:fld>
            <a:endParaRPr lang="es-ES" altLang="ja-JP" dirty="0"/>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p:txBody>
          <a:bodyPr/>
          <a:lstStyle/>
          <a:p>
            <a:endParaRPr lang="ja-JP" altLang="en-US"/>
          </a:p>
        </p:txBody>
      </p:sp>
      <p:pic>
        <p:nvPicPr>
          <p:cNvPr id="7" name="図 6">
            <a:extLst>
              <a:ext uri="{FF2B5EF4-FFF2-40B4-BE49-F238E27FC236}">
                <a16:creationId xmlns:a16="http://schemas.microsoft.com/office/drawing/2014/main" id="{48022498-BA6B-6F47-B843-36033D17E3E4}"/>
              </a:ext>
            </a:extLst>
          </p:cNvPr>
          <p:cNvPicPr>
            <a:picLocks noChangeAspect="1"/>
          </p:cNvPicPr>
          <p:nvPr/>
        </p:nvPicPr>
        <p:blipFill>
          <a:blip r:embed="rId4"/>
          <a:stretch>
            <a:fillRect/>
          </a:stretch>
        </p:blipFill>
        <p:spPr>
          <a:xfrm>
            <a:off x="263352" y="692696"/>
            <a:ext cx="6993467" cy="5245100"/>
          </a:xfrm>
          <a:prstGeom prst="rect">
            <a:avLst/>
          </a:prstGeom>
        </p:spPr>
      </p:pic>
      <p:pic>
        <p:nvPicPr>
          <p:cNvPr id="11" name="図 10">
            <a:extLst>
              <a:ext uri="{FF2B5EF4-FFF2-40B4-BE49-F238E27FC236}">
                <a16:creationId xmlns:a16="http://schemas.microsoft.com/office/drawing/2014/main" id="{10339B94-12A6-C844-B296-5BBB1042E2EE}"/>
              </a:ext>
            </a:extLst>
          </p:cNvPr>
          <p:cNvPicPr>
            <a:picLocks noChangeAspect="1"/>
          </p:cNvPicPr>
          <p:nvPr/>
        </p:nvPicPr>
        <p:blipFill>
          <a:blip r:embed="rId5"/>
          <a:stretch>
            <a:fillRect/>
          </a:stretch>
        </p:blipFill>
        <p:spPr>
          <a:xfrm>
            <a:off x="7752184" y="764704"/>
            <a:ext cx="3810000" cy="5092700"/>
          </a:xfrm>
          <a:prstGeom prst="rect">
            <a:avLst/>
          </a:prstGeom>
        </p:spPr>
      </p:pic>
      <p:sp>
        <p:nvSpPr>
          <p:cNvPr id="12" name="テキスト ボックス 11">
            <a:extLst>
              <a:ext uri="{FF2B5EF4-FFF2-40B4-BE49-F238E27FC236}">
                <a16:creationId xmlns:a16="http://schemas.microsoft.com/office/drawing/2014/main" id="{71B08025-F6E8-BC49-8F4D-5DCD12E679CF}"/>
              </a:ext>
            </a:extLst>
          </p:cNvPr>
          <p:cNvSpPr txBox="1"/>
          <p:nvPr/>
        </p:nvSpPr>
        <p:spPr>
          <a:xfrm>
            <a:off x="2351584" y="6165304"/>
            <a:ext cx="2262158" cy="369332"/>
          </a:xfrm>
          <a:prstGeom prst="rect">
            <a:avLst/>
          </a:prstGeom>
          <a:noFill/>
        </p:spPr>
        <p:txBody>
          <a:bodyPr wrap="none" rtlCol="0">
            <a:spAutoFit/>
          </a:bodyPr>
          <a:lstStyle/>
          <a:p>
            <a:r>
              <a:rPr kumimoji="1" lang="ja-JP" altLang="en-US" b="1"/>
              <a:t>安養寺新京極入り口</a:t>
            </a:r>
          </a:p>
        </p:txBody>
      </p:sp>
      <p:sp>
        <p:nvSpPr>
          <p:cNvPr id="13" name="テキスト ボックス 12">
            <a:extLst>
              <a:ext uri="{FF2B5EF4-FFF2-40B4-BE49-F238E27FC236}">
                <a16:creationId xmlns:a16="http://schemas.microsoft.com/office/drawing/2014/main" id="{AD6F1C66-6F02-3E4E-8A54-9B778915954F}"/>
              </a:ext>
            </a:extLst>
          </p:cNvPr>
          <p:cNvSpPr txBox="1"/>
          <p:nvPr/>
        </p:nvSpPr>
        <p:spPr>
          <a:xfrm>
            <a:off x="8472264" y="6165304"/>
            <a:ext cx="2723823" cy="369332"/>
          </a:xfrm>
          <a:prstGeom prst="rect">
            <a:avLst/>
          </a:prstGeom>
          <a:noFill/>
        </p:spPr>
        <p:txBody>
          <a:bodyPr wrap="none" rtlCol="0">
            <a:spAutoFit/>
          </a:bodyPr>
          <a:lstStyle/>
          <a:p>
            <a:r>
              <a:rPr kumimoji="1" lang="ja-JP" altLang="en-US" b="1"/>
              <a:t>西光寺（寅薬師）入り口</a:t>
            </a:r>
          </a:p>
        </p:txBody>
      </p:sp>
    </p:spTree>
    <p:extLst>
      <p:ext uri="{BB962C8B-B14F-4D97-AF65-F5344CB8AC3E}">
        <p14:creationId xmlns:p14="http://schemas.microsoft.com/office/powerpoint/2010/main" val="358747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21</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p:txBody>
          <a:bodyPr/>
          <a:lstStyle/>
          <a:p>
            <a:endParaRPr lang="ja-JP" altLang="en-US"/>
          </a:p>
        </p:txBody>
      </p:sp>
      <p:pic>
        <p:nvPicPr>
          <p:cNvPr id="13" name="図 12">
            <a:extLst>
              <a:ext uri="{FF2B5EF4-FFF2-40B4-BE49-F238E27FC236}">
                <a16:creationId xmlns:a16="http://schemas.microsoft.com/office/drawing/2014/main" id="{F06E7D21-3A71-BB49-BCC9-8ABCF863B6CE}"/>
              </a:ext>
            </a:extLst>
          </p:cNvPr>
          <p:cNvPicPr>
            <a:picLocks noChangeAspect="1"/>
          </p:cNvPicPr>
          <p:nvPr/>
        </p:nvPicPr>
        <p:blipFill>
          <a:blip r:embed="rId4"/>
          <a:stretch>
            <a:fillRect/>
          </a:stretch>
        </p:blipFill>
        <p:spPr>
          <a:xfrm>
            <a:off x="1902143" y="308830"/>
            <a:ext cx="8586345" cy="6216514"/>
          </a:xfrm>
          <a:prstGeom prst="rect">
            <a:avLst/>
          </a:prstGeom>
        </p:spPr>
      </p:pic>
      <p:sp>
        <p:nvSpPr>
          <p:cNvPr id="14" name="右矢印 13">
            <a:extLst>
              <a:ext uri="{FF2B5EF4-FFF2-40B4-BE49-F238E27FC236}">
                <a16:creationId xmlns:a16="http://schemas.microsoft.com/office/drawing/2014/main" id="{CD7F2BED-D093-134A-A0B9-A74034600C10}"/>
              </a:ext>
            </a:extLst>
          </p:cNvPr>
          <p:cNvSpPr/>
          <p:nvPr/>
        </p:nvSpPr>
        <p:spPr>
          <a:xfrm rot="1290868">
            <a:off x="3791744" y="263691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a:extLst>
              <a:ext uri="{FF2B5EF4-FFF2-40B4-BE49-F238E27FC236}">
                <a16:creationId xmlns:a16="http://schemas.microsoft.com/office/drawing/2014/main" id="{41356AC7-7265-D247-992C-BED72127D16F}"/>
              </a:ext>
            </a:extLst>
          </p:cNvPr>
          <p:cNvSpPr/>
          <p:nvPr/>
        </p:nvSpPr>
        <p:spPr>
          <a:xfrm>
            <a:off x="3647728" y="429309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0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22</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a:xfrm>
            <a:off x="263352" y="1916831"/>
            <a:ext cx="5400600" cy="1593131"/>
          </a:xfrm>
        </p:spPr>
        <p:txBody>
          <a:bodyPr>
            <a:normAutofit/>
          </a:bodyPr>
          <a:lstStyle/>
          <a:p>
            <a:pPr algn="l"/>
            <a:r>
              <a:rPr lang="ja-JP" altLang="en-US" sz="2800" b="1"/>
              <a:t>アパートに入った正覚寺</a:t>
            </a:r>
          </a:p>
        </p:txBody>
      </p:sp>
      <p:pic>
        <p:nvPicPr>
          <p:cNvPr id="4" name="図 3">
            <a:extLst>
              <a:ext uri="{FF2B5EF4-FFF2-40B4-BE49-F238E27FC236}">
                <a16:creationId xmlns:a16="http://schemas.microsoft.com/office/drawing/2014/main" id="{8101432D-E80B-464C-84C8-B237DFC3694C}"/>
              </a:ext>
            </a:extLst>
          </p:cNvPr>
          <p:cNvPicPr>
            <a:picLocks noChangeAspect="1"/>
          </p:cNvPicPr>
          <p:nvPr/>
        </p:nvPicPr>
        <p:blipFill>
          <a:blip r:embed="rId4"/>
          <a:stretch>
            <a:fillRect/>
          </a:stretch>
        </p:blipFill>
        <p:spPr>
          <a:xfrm>
            <a:off x="5375920" y="361704"/>
            <a:ext cx="5059702" cy="6296518"/>
          </a:xfrm>
          <a:prstGeom prst="rect">
            <a:avLst/>
          </a:prstGeom>
        </p:spPr>
      </p:pic>
    </p:spTree>
    <p:extLst>
      <p:ext uri="{BB962C8B-B14F-4D97-AF65-F5344CB8AC3E}">
        <p14:creationId xmlns:p14="http://schemas.microsoft.com/office/powerpoint/2010/main" val="293240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23</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p:txBody>
          <a:bodyPr/>
          <a:lstStyle/>
          <a:p>
            <a:endParaRPr lang="ja-JP" altLang="en-US"/>
          </a:p>
        </p:txBody>
      </p:sp>
      <p:pic>
        <p:nvPicPr>
          <p:cNvPr id="4" name="図 3">
            <a:extLst>
              <a:ext uri="{FF2B5EF4-FFF2-40B4-BE49-F238E27FC236}">
                <a16:creationId xmlns:a16="http://schemas.microsoft.com/office/drawing/2014/main" id="{DEDE9761-146F-C749-8BD8-A83155C9FCAF}"/>
              </a:ext>
            </a:extLst>
          </p:cNvPr>
          <p:cNvPicPr>
            <a:picLocks noChangeAspect="1"/>
          </p:cNvPicPr>
          <p:nvPr/>
        </p:nvPicPr>
        <p:blipFill>
          <a:blip r:embed="rId4"/>
          <a:stretch>
            <a:fillRect/>
          </a:stretch>
        </p:blipFill>
        <p:spPr>
          <a:xfrm>
            <a:off x="414851" y="190083"/>
            <a:ext cx="4545805" cy="3166910"/>
          </a:xfrm>
          <a:prstGeom prst="rect">
            <a:avLst/>
          </a:prstGeom>
        </p:spPr>
      </p:pic>
      <p:pic>
        <p:nvPicPr>
          <p:cNvPr id="7" name="図 6">
            <a:extLst>
              <a:ext uri="{FF2B5EF4-FFF2-40B4-BE49-F238E27FC236}">
                <a16:creationId xmlns:a16="http://schemas.microsoft.com/office/drawing/2014/main" id="{2DF4F332-C200-E341-B190-DC3844AF635D}"/>
              </a:ext>
            </a:extLst>
          </p:cNvPr>
          <p:cNvPicPr>
            <a:picLocks noChangeAspect="1"/>
          </p:cNvPicPr>
          <p:nvPr/>
        </p:nvPicPr>
        <p:blipFill>
          <a:blip r:embed="rId5"/>
          <a:stretch>
            <a:fillRect/>
          </a:stretch>
        </p:blipFill>
        <p:spPr>
          <a:xfrm>
            <a:off x="5735960" y="205363"/>
            <a:ext cx="4752528" cy="3151630"/>
          </a:xfrm>
          <a:prstGeom prst="rect">
            <a:avLst/>
          </a:prstGeom>
        </p:spPr>
      </p:pic>
      <p:pic>
        <p:nvPicPr>
          <p:cNvPr id="9" name="図 8">
            <a:extLst>
              <a:ext uri="{FF2B5EF4-FFF2-40B4-BE49-F238E27FC236}">
                <a16:creationId xmlns:a16="http://schemas.microsoft.com/office/drawing/2014/main" id="{50B23FA5-AD0C-C34C-8BD8-EF1AC160098C}"/>
              </a:ext>
            </a:extLst>
          </p:cNvPr>
          <p:cNvPicPr>
            <a:picLocks noChangeAspect="1"/>
          </p:cNvPicPr>
          <p:nvPr/>
        </p:nvPicPr>
        <p:blipFill>
          <a:blip r:embed="rId6"/>
          <a:stretch>
            <a:fillRect/>
          </a:stretch>
        </p:blipFill>
        <p:spPr>
          <a:xfrm>
            <a:off x="414851" y="3644285"/>
            <a:ext cx="4614786" cy="2953067"/>
          </a:xfrm>
          <a:prstGeom prst="rect">
            <a:avLst/>
          </a:prstGeom>
        </p:spPr>
      </p:pic>
      <p:pic>
        <p:nvPicPr>
          <p:cNvPr id="11" name="図 10">
            <a:extLst>
              <a:ext uri="{FF2B5EF4-FFF2-40B4-BE49-F238E27FC236}">
                <a16:creationId xmlns:a16="http://schemas.microsoft.com/office/drawing/2014/main" id="{CBD79BFD-FB2C-F94A-9EBB-30D1115BAF95}"/>
              </a:ext>
            </a:extLst>
          </p:cNvPr>
          <p:cNvPicPr>
            <a:picLocks noChangeAspect="1"/>
          </p:cNvPicPr>
          <p:nvPr/>
        </p:nvPicPr>
        <p:blipFill>
          <a:blip r:embed="rId7"/>
          <a:stretch>
            <a:fillRect/>
          </a:stretch>
        </p:blipFill>
        <p:spPr>
          <a:xfrm>
            <a:off x="5807968" y="3680040"/>
            <a:ext cx="4608512" cy="3041435"/>
          </a:xfrm>
          <a:prstGeom prst="rect">
            <a:avLst/>
          </a:prstGeom>
        </p:spPr>
      </p:pic>
      <p:sp>
        <p:nvSpPr>
          <p:cNvPr id="12" name="テキスト ボックス 11">
            <a:extLst>
              <a:ext uri="{FF2B5EF4-FFF2-40B4-BE49-F238E27FC236}">
                <a16:creationId xmlns:a16="http://schemas.microsoft.com/office/drawing/2014/main" id="{B1A238FE-F488-C44B-9A2A-30A9AE287BD3}"/>
              </a:ext>
            </a:extLst>
          </p:cNvPr>
          <p:cNvSpPr txBox="1"/>
          <p:nvPr/>
        </p:nvSpPr>
        <p:spPr>
          <a:xfrm>
            <a:off x="11197082" y="1109306"/>
            <a:ext cx="492443" cy="2400657"/>
          </a:xfrm>
          <a:prstGeom prst="rect">
            <a:avLst/>
          </a:prstGeom>
          <a:noFill/>
        </p:spPr>
        <p:txBody>
          <a:bodyPr vert="eaVert" wrap="none" rtlCol="0">
            <a:spAutoFit/>
          </a:bodyPr>
          <a:lstStyle/>
          <a:p>
            <a:r>
              <a:rPr kumimoji="1" lang="ja-JP" altLang="en-US" sz="2000" b="1"/>
              <a:t>寺町御池上がる店舗</a:t>
            </a:r>
          </a:p>
        </p:txBody>
      </p:sp>
    </p:spTree>
    <p:extLst>
      <p:ext uri="{BB962C8B-B14F-4D97-AF65-F5344CB8AC3E}">
        <p14:creationId xmlns:p14="http://schemas.microsoft.com/office/powerpoint/2010/main" val="116072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24</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p:txBody>
          <a:bodyPr/>
          <a:lstStyle/>
          <a:p>
            <a:endParaRPr lang="ja-JP" altLang="en-US"/>
          </a:p>
        </p:txBody>
      </p:sp>
      <p:pic>
        <p:nvPicPr>
          <p:cNvPr id="4" name="図 3">
            <a:extLst>
              <a:ext uri="{FF2B5EF4-FFF2-40B4-BE49-F238E27FC236}">
                <a16:creationId xmlns:a16="http://schemas.microsoft.com/office/drawing/2014/main" id="{1259A197-8405-A94B-AED4-ACDCCFDC780D}"/>
              </a:ext>
            </a:extLst>
          </p:cNvPr>
          <p:cNvPicPr>
            <a:picLocks noChangeAspect="1"/>
          </p:cNvPicPr>
          <p:nvPr/>
        </p:nvPicPr>
        <p:blipFill>
          <a:blip r:embed="rId4"/>
          <a:stretch>
            <a:fillRect/>
          </a:stretch>
        </p:blipFill>
        <p:spPr>
          <a:xfrm>
            <a:off x="479376" y="260648"/>
            <a:ext cx="4896544" cy="3083855"/>
          </a:xfrm>
          <a:prstGeom prst="rect">
            <a:avLst/>
          </a:prstGeom>
        </p:spPr>
      </p:pic>
      <p:pic>
        <p:nvPicPr>
          <p:cNvPr id="7" name="図 6">
            <a:extLst>
              <a:ext uri="{FF2B5EF4-FFF2-40B4-BE49-F238E27FC236}">
                <a16:creationId xmlns:a16="http://schemas.microsoft.com/office/drawing/2014/main" id="{7C2EE5F6-0BA3-5743-9E02-87AAAA4F1068}"/>
              </a:ext>
            </a:extLst>
          </p:cNvPr>
          <p:cNvPicPr>
            <a:picLocks noChangeAspect="1"/>
          </p:cNvPicPr>
          <p:nvPr/>
        </p:nvPicPr>
        <p:blipFill>
          <a:blip r:embed="rId5"/>
          <a:stretch>
            <a:fillRect/>
          </a:stretch>
        </p:blipFill>
        <p:spPr>
          <a:xfrm>
            <a:off x="6240016" y="167196"/>
            <a:ext cx="4464496" cy="3236760"/>
          </a:xfrm>
          <a:prstGeom prst="rect">
            <a:avLst/>
          </a:prstGeom>
        </p:spPr>
      </p:pic>
      <p:pic>
        <p:nvPicPr>
          <p:cNvPr id="11" name="図 10">
            <a:extLst>
              <a:ext uri="{FF2B5EF4-FFF2-40B4-BE49-F238E27FC236}">
                <a16:creationId xmlns:a16="http://schemas.microsoft.com/office/drawing/2014/main" id="{7BC50FB5-755E-9447-A902-0AD1E9627DB8}"/>
              </a:ext>
            </a:extLst>
          </p:cNvPr>
          <p:cNvPicPr>
            <a:picLocks noChangeAspect="1"/>
          </p:cNvPicPr>
          <p:nvPr/>
        </p:nvPicPr>
        <p:blipFill>
          <a:blip r:embed="rId6"/>
          <a:stretch>
            <a:fillRect/>
          </a:stretch>
        </p:blipFill>
        <p:spPr>
          <a:xfrm>
            <a:off x="6240016" y="3522791"/>
            <a:ext cx="4465712" cy="3219746"/>
          </a:xfrm>
          <a:prstGeom prst="rect">
            <a:avLst/>
          </a:prstGeom>
        </p:spPr>
      </p:pic>
      <p:sp>
        <p:nvSpPr>
          <p:cNvPr id="12" name="テキスト ボックス 11">
            <a:extLst>
              <a:ext uri="{FF2B5EF4-FFF2-40B4-BE49-F238E27FC236}">
                <a16:creationId xmlns:a16="http://schemas.microsoft.com/office/drawing/2014/main" id="{BFE8AE2F-20FD-324F-B4FE-4468DE37960E}"/>
              </a:ext>
            </a:extLst>
          </p:cNvPr>
          <p:cNvSpPr txBox="1"/>
          <p:nvPr/>
        </p:nvSpPr>
        <p:spPr>
          <a:xfrm>
            <a:off x="11193114" y="943846"/>
            <a:ext cx="492443" cy="2400657"/>
          </a:xfrm>
          <a:prstGeom prst="rect">
            <a:avLst/>
          </a:prstGeom>
          <a:noFill/>
        </p:spPr>
        <p:txBody>
          <a:bodyPr vert="eaVert" wrap="none" rtlCol="0">
            <a:spAutoFit/>
          </a:bodyPr>
          <a:lstStyle/>
          <a:p>
            <a:r>
              <a:rPr kumimoji="1" lang="ja-JP" altLang="en-US" sz="2000" b="1"/>
              <a:t>寺町三条下がる店舗</a:t>
            </a:r>
          </a:p>
        </p:txBody>
      </p:sp>
      <p:pic>
        <p:nvPicPr>
          <p:cNvPr id="14" name="図 13">
            <a:extLst>
              <a:ext uri="{FF2B5EF4-FFF2-40B4-BE49-F238E27FC236}">
                <a16:creationId xmlns:a16="http://schemas.microsoft.com/office/drawing/2014/main" id="{6A445A33-EA8A-4A48-9864-CF758F939AB1}"/>
              </a:ext>
            </a:extLst>
          </p:cNvPr>
          <p:cNvPicPr>
            <a:picLocks noChangeAspect="1"/>
          </p:cNvPicPr>
          <p:nvPr/>
        </p:nvPicPr>
        <p:blipFill>
          <a:blip r:embed="rId7"/>
          <a:stretch>
            <a:fillRect/>
          </a:stretch>
        </p:blipFill>
        <p:spPr>
          <a:xfrm>
            <a:off x="522176" y="3509963"/>
            <a:ext cx="4853744" cy="3184396"/>
          </a:xfrm>
          <a:prstGeom prst="rect">
            <a:avLst/>
          </a:prstGeom>
        </p:spPr>
      </p:pic>
    </p:spTree>
    <p:extLst>
      <p:ext uri="{BB962C8B-B14F-4D97-AF65-F5344CB8AC3E}">
        <p14:creationId xmlns:p14="http://schemas.microsoft.com/office/powerpoint/2010/main" val="255555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867F4-7BE6-EB46-B843-E5AF88EDD5B7}"/>
              </a:ext>
            </a:extLst>
          </p:cNvPr>
          <p:cNvSpPr>
            <a:spLocks noGrp="1"/>
          </p:cNvSpPr>
          <p:nvPr>
            <p:ph type="title"/>
          </p:nvPr>
        </p:nvSpPr>
        <p:spPr/>
        <p:txBody>
          <a:bodyPr/>
          <a:lstStyle/>
          <a:p>
            <a:r>
              <a:rPr lang="ja-JP" altLang="en-US" sz="3600"/>
              <a:t>結語</a:t>
            </a:r>
            <a:endParaRPr kumimoji="1" lang="ja-JP" altLang="en-US" sz="2800"/>
          </a:p>
        </p:txBody>
      </p:sp>
      <p:sp>
        <p:nvSpPr>
          <p:cNvPr id="4" name="コンテンツ プレースホルダー 3">
            <a:extLst>
              <a:ext uri="{FF2B5EF4-FFF2-40B4-BE49-F238E27FC236}">
                <a16:creationId xmlns:a16="http://schemas.microsoft.com/office/drawing/2014/main" id="{1BF0919B-0A4B-4140-8AAC-AF951BE0BC41}"/>
              </a:ext>
            </a:extLst>
          </p:cNvPr>
          <p:cNvSpPr>
            <a:spLocks noGrp="1"/>
          </p:cNvSpPr>
          <p:nvPr>
            <p:ph idx="1"/>
          </p:nvPr>
        </p:nvSpPr>
        <p:spPr>
          <a:xfrm>
            <a:off x="809400" y="1484784"/>
            <a:ext cx="10255152" cy="4351338"/>
          </a:xfrm>
        </p:spPr>
        <p:txBody>
          <a:bodyPr>
            <a:normAutofit/>
          </a:bodyPr>
          <a:lstStyle/>
          <a:p>
            <a:r>
              <a:rPr lang="en-US" altLang="ja-JP" dirty="0"/>
              <a:t>16</a:t>
            </a:r>
            <a:r>
              <a:rPr lang="ja-JP" altLang="en-US"/>
              <a:t>世紀後半に、応仁の乱で荒廃した平安京の東京極にあたる場所に秀吉が寺院を集めて寺町を形成した。</a:t>
            </a:r>
            <a:endParaRPr lang="en-US" altLang="ja-JP" dirty="0"/>
          </a:p>
          <a:p>
            <a:r>
              <a:rPr lang="en-US" altLang="ja-JP" dirty="0"/>
              <a:t>17</a:t>
            </a:r>
            <a:r>
              <a:rPr lang="ja-JP" altLang="en-US"/>
              <a:t>世紀前半ころには、寺町を挟んで向側に寺院に関連した多くの商家が軒を並べた。</a:t>
            </a:r>
            <a:endParaRPr lang="en-US" altLang="ja-JP" dirty="0"/>
          </a:p>
          <a:p>
            <a:r>
              <a:rPr lang="ja-JP" altLang="en-US"/>
              <a:t>その後、度重なる大火で移転や廃寺になる寺が続出した。明治の上地令では寺地が大きく削減され、その跡に歓楽街などができ、寺町は大きく変貌した。</a:t>
            </a:r>
            <a:endParaRPr lang="en-US" altLang="ja-JP" dirty="0"/>
          </a:p>
          <a:p>
            <a:r>
              <a:rPr lang="ja-JP" altLang="en-US"/>
              <a:t>現在もなお半数以上の寺院が残り、古い商家も寺町に見られ、寺町の面影を維持している面もある。</a:t>
            </a:r>
            <a:endParaRPr lang="en-US" altLang="ja-JP" dirty="0"/>
          </a:p>
          <a:p>
            <a:pPr marL="0" indent="0">
              <a:buNone/>
            </a:pPr>
            <a:endParaRPr lang="en-US" altLang="ja-JP" dirty="0"/>
          </a:p>
          <a:p>
            <a:endParaRPr kumimoji="1" lang="ja-JP" altLang="en-US"/>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25</a:t>
            </a:fld>
            <a:endParaRPr lang="es-ES" altLang="ja-JP"/>
          </a:p>
        </p:txBody>
      </p:sp>
    </p:spTree>
    <p:extLst>
      <p:ext uri="{BB962C8B-B14F-4D97-AF65-F5344CB8AC3E}">
        <p14:creationId xmlns:p14="http://schemas.microsoft.com/office/powerpoint/2010/main" val="821052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26</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p:txBody>
          <a:bodyPr/>
          <a:lstStyle/>
          <a:p>
            <a:endParaRPr lang="ja-JP" altLang="en-US"/>
          </a:p>
        </p:txBody>
      </p:sp>
      <p:pic>
        <p:nvPicPr>
          <p:cNvPr id="4" name="図 3">
            <a:extLst>
              <a:ext uri="{FF2B5EF4-FFF2-40B4-BE49-F238E27FC236}">
                <a16:creationId xmlns:a16="http://schemas.microsoft.com/office/drawing/2014/main" id="{BB3D1E32-EB44-DA49-86C1-2EF65C9A7F17}"/>
              </a:ext>
            </a:extLst>
          </p:cNvPr>
          <p:cNvPicPr>
            <a:picLocks noChangeAspect="1"/>
          </p:cNvPicPr>
          <p:nvPr/>
        </p:nvPicPr>
        <p:blipFill>
          <a:blip r:embed="rId3"/>
          <a:stretch>
            <a:fillRect/>
          </a:stretch>
        </p:blipFill>
        <p:spPr>
          <a:xfrm>
            <a:off x="1343472" y="1268760"/>
            <a:ext cx="3312368" cy="5312907"/>
          </a:xfrm>
          <a:prstGeom prst="rect">
            <a:avLst/>
          </a:prstGeom>
        </p:spPr>
      </p:pic>
      <p:sp>
        <p:nvSpPr>
          <p:cNvPr id="9" name="円形吹き出し 8">
            <a:extLst>
              <a:ext uri="{FF2B5EF4-FFF2-40B4-BE49-F238E27FC236}">
                <a16:creationId xmlns:a16="http://schemas.microsoft.com/office/drawing/2014/main" id="{56CCCFE1-0C51-CB40-A4CD-8071715506D8}"/>
              </a:ext>
            </a:extLst>
          </p:cNvPr>
          <p:cNvSpPr/>
          <p:nvPr/>
        </p:nvSpPr>
        <p:spPr>
          <a:xfrm>
            <a:off x="5591944" y="332656"/>
            <a:ext cx="4320480" cy="2376264"/>
          </a:xfrm>
          <a:prstGeom prst="wedgeEllipseCallout">
            <a:avLst>
              <a:gd name="adj1" fmla="val -61136"/>
              <a:gd name="adj2" fmla="val 724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rgbClr val="0070C0"/>
                </a:solidFill>
              </a:rPr>
              <a:t>さて、どの様にガイドするのか？</a:t>
            </a:r>
          </a:p>
        </p:txBody>
      </p:sp>
    </p:spTree>
    <p:extLst>
      <p:ext uri="{BB962C8B-B14F-4D97-AF65-F5344CB8AC3E}">
        <p14:creationId xmlns:p14="http://schemas.microsoft.com/office/powerpoint/2010/main" val="13712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0A586B5-68FA-C94F-BD69-BA3582986DD0}"/>
              </a:ext>
            </a:extLst>
          </p:cNvPr>
          <p:cNvSpPr>
            <a:spLocks noGrp="1"/>
          </p:cNvSpPr>
          <p:nvPr>
            <p:ph type="title"/>
          </p:nvPr>
        </p:nvSpPr>
        <p:spPr>
          <a:xfrm>
            <a:off x="838200" y="669385"/>
            <a:ext cx="10515600" cy="759619"/>
          </a:xfrm>
        </p:spPr>
        <p:txBody>
          <a:bodyPr>
            <a:normAutofit/>
          </a:bodyPr>
          <a:lstStyle/>
          <a:p>
            <a:r>
              <a:rPr lang="ja-JP" altLang="en-US" sz="2800">
                <a:latin typeface="Hiragino Mincho Pro W3" panose="02020300000000000000" pitchFamily="18" charset="-128"/>
                <a:ea typeface="Hiragino Mincho Pro W3" panose="02020300000000000000" pitchFamily="18" charset="-128"/>
              </a:rPr>
              <a:t>寺町の形成</a:t>
            </a:r>
            <a:endParaRPr kumimoji="1" lang="ja-JP" altLang="en-US" sz="2800"/>
          </a:p>
        </p:txBody>
      </p:sp>
      <p:sp>
        <p:nvSpPr>
          <p:cNvPr id="7" name="コンテンツ プレースホルダー 6">
            <a:extLst>
              <a:ext uri="{FF2B5EF4-FFF2-40B4-BE49-F238E27FC236}">
                <a16:creationId xmlns:a16="http://schemas.microsoft.com/office/drawing/2014/main" id="{47DE3C49-C44F-204D-8490-3D52441565C6}"/>
              </a:ext>
            </a:extLst>
          </p:cNvPr>
          <p:cNvSpPr>
            <a:spLocks noGrp="1"/>
          </p:cNvSpPr>
          <p:nvPr>
            <p:ph idx="1"/>
          </p:nvPr>
        </p:nvSpPr>
        <p:spPr>
          <a:xfrm>
            <a:off x="1055440" y="1484784"/>
            <a:ext cx="9649072" cy="4248472"/>
          </a:xfrm>
        </p:spPr>
        <p:txBody>
          <a:bodyPr>
            <a:normAutofit fontScale="92500" lnSpcReduction="10000"/>
          </a:bodyPr>
          <a:lstStyle/>
          <a:p>
            <a:r>
              <a:rPr lang="ja-JP" altLang="ja-JP"/>
              <a:t>寺町は平安京成立期には東京極大路という堂々たる復員</a:t>
            </a:r>
            <a:r>
              <a:rPr lang="en-US" altLang="ja-JP" dirty="0"/>
              <a:t>32</a:t>
            </a:r>
            <a:r>
              <a:rPr lang="ja-JP" altLang="ja-JP"/>
              <a:t>ｍの大道であった。その当時東京極大路に沿って</a:t>
            </a:r>
            <a:r>
              <a:rPr lang="ja-JP" altLang="en-US"/>
              <a:t>貴族</a:t>
            </a:r>
            <a:r>
              <a:rPr lang="ja-JP" altLang="ja-JP"/>
              <a:t>の邸宅や寺院があり、南域の六条大路あたりは源融の邸宅河原院があって９条大路まで至っていた。</a:t>
            </a:r>
            <a:endParaRPr lang="en-US" altLang="ja-JP" dirty="0"/>
          </a:p>
          <a:p>
            <a:r>
              <a:rPr lang="ja-JP" altLang="ja-JP"/>
              <a:t>平安末期から中世になると、さらに邸宅群が東側、西側に続出して平安京でも有数の高級住宅街となっていた</a:t>
            </a:r>
            <a:r>
              <a:rPr lang="ja-JP" altLang="en-US"/>
              <a:t>。</a:t>
            </a:r>
            <a:endParaRPr lang="en-US" altLang="ja-JP" dirty="0"/>
          </a:p>
          <a:p>
            <a:r>
              <a:rPr lang="ja-JP" altLang="ja-JP"/>
              <a:t>この整然とした街路も応仁・文明</a:t>
            </a:r>
            <a:r>
              <a:rPr lang="ja-JP" altLang="en-US"/>
              <a:t>（</a:t>
            </a:r>
            <a:r>
              <a:rPr lang="en-US" altLang="ja-JP" dirty="0"/>
              <a:t>1467-1477</a:t>
            </a:r>
            <a:r>
              <a:rPr lang="ja-JP" altLang="en-US"/>
              <a:t>）</a:t>
            </a:r>
            <a:r>
              <a:rPr lang="ja-JP" altLang="ja-JP"/>
              <a:t>の乱によって荒廃してしまった。</a:t>
            </a:r>
            <a:endParaRPr lang="en-US" altLang="ja-JP" dirty="0"/>
          </a:p>
          <a:p>
            <a:r>
              <a:rPr lang="en-US" altLang="ja-JP" dirty="0"/>
              <a:t>16</a:t>
            </a:r>
            <a:r>
              <a:rPr lang="ja-JP" altLang="en-US"/>
              <a:t>世紀後半から</a:t>
            </a:r>
            <a:r>
              <a:rPr lang="en-US" altLang="ja-JP" dirty="0"/>
              <a:t>17</a:t>
            </a:r>
            <a:r>
              <a:rPr lang="ja-JP" altLang="en-US"/>
              <a:t>世紀始めに、</a:t>
            </a:r>
            <a:r>
              <a:rPr lang="ja-JP" altLang="ja-JP"/>
              <a:t>秀吉は応仁・文明の乱によって焼き尽くされた京都を改造し</a:t>
            </a:r>
            <a:r>
              <a:rPr lang="ja-JP" altLang="en-US"/>
              <a:t>、</a:t>
            </a:r>
            <a:r>
              <a:rPr lang="ja-JP" altLang="ja-JP"/>
              <a:t>洛中、洛外の随所に散在していた寺院を特定の区域に強制移転させ</a:t>
            </a:r>
            <a:r>
              <a:rPr lang="ja-JP" altLang="en-US"/>
              <a:t>、寺町を形成し</a:t>
            </a:r>
            <a:r>
              <a:rPr lang="ja-JP" altLang="ja-JP"/>
              <a:t>た。</a:t>
            </a:r>
            <a:endParaRPr lang="ja-JP" altLang="en-US"/>
          </a:p>
          <a:p>
            <a:pPr marL="0" indent="0">
              <a:buNone/>
            </a:pPr>
            <a:endParaRPr lang="ja-JP" altLang="en-US" sz="2000"/>
          </a:p>
          <a:p>
            <a:endParaRPr kumimoji="1" lang="ja-JP" altLang="en-US" sz="2000"/>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3</a:t>
            </a:fld>
            <a:endParaRPr lang="es-ES" altLang="ja-JP"/>
          </a:p>
        </p:txBody>
      </p:sp>
    </p:spTree>
    <p:extLst>
      <p:ext uri="{BB962C8B-B14F-4D97-AF65-F5344CB8AC3E}">
        <p14:creationId xmlns:p14="http://schemas.microsoft.com/office/powerpoint/2010/main" val="825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4</a:t>
            </a:fld>
            <a:endParaRPr lang="es-ES" altLang="ja-JP"/>
          </a:p>
        </p:txBody>
      </p:sp>
      <p:sp>
        <p:nvSpPr>
          <p:cNvPr id="4" name="Rectangle 2">
            <a:extLst>
              <a:ext uri="{FF2B5EF4-FFF2-40B4-BE49-F238E27FC236}">
                <a16:creationId xmlns:a16="http://schemas.microsoft.com/office/drawing/2014/main" id="{DC728731-4624-9041-8B1F-557A520F0DD4}"/>
              </a:ext>
            </a:extLst>
          </p:cNvPr>
          <p:cNvSpPr txBox="1">
            <a:spLocks noChangeArrowheads="1"/>
          </p:cNvSpPr>
          <p:nvPr/>
        </p:nvSpPr>
        <p:spPr>
          <a:xfrm>
            <a:off x="479376" y="713152"/>
            <a:ext cx="396044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fontAlgn="auto">
              <a:spcAft>
                <a:spcPts val="0"/>
              </a:spcAft>
            </a:pPr>
            <a:r>
              <a:rPr lang="ja-JP" altLang="en-US" sz="4400">
                <a:solidFill>
                  <a:srgbClr val="333333"/>
                </a:solidFill>
              </a:rPr>
              <a:t>平安京条坊図</a:t>
            </a:r>
            <a:endParaRPr lang="ja-JP" altLang="ja-JP" sz="4400">
              <a:solidFill>
                <a:srgbClr val="333333"/>
              </a:solidFill>
            </a:endParaRPr>
          </a:p>
        </p:txBody>
      </p:sp>
      <p:pic>
        <p:nvPicPr>
          <p:cNvPr id="6" name="コンテンツ プレースホルダー 10">
            <a:extLst>
              <a:ext uri="{FF2B5EF4-FFF2-40B4-BE49-F238E27FC236}">
                <a16:creationId xmlns:a16="http://schemas.microsoft.com/office/drawing/2014/main" id="{BAA0BD1E-10A0-8D47-8707-B6FA3D363E87}"/>
              </a:ext>
            </a:extLst>
          </p:cNvPr>
          <p:cNvPicPr>
            <a:picLocks noChangeAspect="1"/>
          </p:cNvPicPr>
          <p:nvPr/>
        </p:nvPicPr>
        <p:blipFill>
          <a:blip r:embed="rId4"/>
          <a:stretch>
            <a:fillRect/>
          </a:stretch>
        </p:blipFill>
        <p:spPr>
          <a:xfrm>
            <a:off x="4816583" y="116632"/>
            <a:ext cx="5315688" cy="6604744"/>
          </a:xfrm>
          <a:prstGeom prst="rect">
            <a:avLst/>
          </a:prstGeom>
        </p:spPr>
      </p:pic>
      <p:grpSp>
        <p:nvGrpSpPr>
          <p:cNvPr id="7" name="グループ化 6">
            <a:extLst>
              <a:ext uri="{FF2B5EF4-FFF2-40B4-BE49-F238E27FC236}">
                <a16:creationId xmlns:a16="http://schemas.microsoft.com/office/drawing/2014/main" id="{D2F44938-A0D4-A949-9426-B532C181A018}"/>
              </a:ext>
            </a:extLst>
          </p:cNvPr>
          <p:cNvGrpSpPr/>
          <p:nvPr/>
        </p:nvGrpSpPr>
        <p:grpSpPr>
          <a:xfrm>
            <a:off x="9552384" y="1114626"/>
            <a:ext cx="1309211" cy="369332"/>
            <a:chOff x="9552384" y="971436"/>
            <a:chExt cx="1309211" cy="369332"/>
          </a:xfrm>
        </p:grpSpPr>
        <p:cxnSp>
          <p:nvCxnSpPr>
            <p:cNvPr id="8" name="直線矢印コネクタ 7">
              <a:extLst>
                <a:ext uri="{FF2B5EF4-FFF2-40B4-BE49-F238E27FC236}">
                  <a16:creationId xmlns:a16="http://schemas.microsoft.com/office/drawing/2014/main" id="{80D1B427-AD2C-F442-B84A-D884FE279EDF}"/>
                </a:ext>
              </a:extLst>
            </p:cNvPr>
            <p:cNvCxnSpPr/>
            <p:nvPr/>
          </p:nvCxnSpPr>
          <p:spPr>
            <a:xfrm flipH="1">
              <a:off x="9552384" y="1124744"/>
              <a:ext cx="432048" cy="216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テキスト ボックス 8">
              <a:extLst>
                <a:ext uri="{FF2B5EF4-FFF2-40B4-BE49-F238E27FC236}">
                  <a16:creationId xmlns:a16="http://schemas.microsoft.com/office/drawing/2014/main" id="{D607FB97-4C1B-C949-8BC9-39FA4B3B289A}"/>
                </a:ext>
              </a:extLst>
            </p:cNvPr>
            <p:cNvSpPr txBox="1"/>
            <p:nvPr/>
          </p:nvSpPr>
          <p:spPr>
            <a:xfrm>
              <a:off x="9984432" y="971436"/>
              <a:ext cx="877163" cy="369332"/>
            </a:xfrm>
            <a:prstGeom prst="rect">
              <a:avLst/>
            </a:prstGeom>
            <a:noFill/>
          </p:spPr>
          <p:txBody>
            <a:bodyPr wrap="none" rtlCol="0">
              <a:spAutoFit/>
            </a:bodyPr>
            <a:lstStyle/>
            <a:p>
              <a:r>
                <a:rPr kumimoji="1" lang="ja-JP" altLang="en-US" b="1">
                  <a:solidFill>
                    <a:srgbClr val="FF0000"/>
                  </a:solidFill>
                </a:rPr>
                <a:t>東京極</a:t>
              </a:r>
            </a:p>
          </p:txBody>
        </p:sp>
      </p:grpSp>
      <p:grpSp>
        <p:nvGrpSpPr>
          <p:cNvPr id="18" name="グループ化 17">
            <a:extLst>
              <a:ext uri="{FF2B5EF4-FFF2-40B4-BE49-F238E27FC236}">
                <a16:creationId xmlns:a16="http://schemas.microsoft.com/office/drawing/2014/main" id="{B88D99F4-409B-CA49-999A-CE1AF55605D7}"/>
              </a:ext>
            </a:extLst>
          </p:cNvPr>
          <p:cNvGrpSpPr/>
          <p:nvPr/>
        </p:nvGrpSpPr>
        <p:grpSpPr>
          <a:xfrm>
            <a:off x="9175617" y="143190"/>
            <a:ext cx="1239122" cy="4431517"/>
            <a:chOff x="9175617" y="143190"/>
            <a:chExt cx="1239122" cy="4431517"/>
          </a:xfrm>
        </p:grpSpPr>
        <p:grpSp>
          <p:nvGrpSpPr>
            <p:cNvPr id="10" name="グループ化 9">
              <a:extLst>
                <a:ext uri="{FF2B5EF4-FFF2-40B4-BE49-F238E27FC236}">
                  <a16:creationId xmlns:a16="http://schemas.microsoft.com/office/drawing/2014/main" id="{F65AA8C1-BB11-4E4F-BB48-8C770D053C6C}"/>
                </a:ext>
              </a:extLst>
            </p:cNvPr>
            <p:cNvGrpSpPr/>
            <p:nvPr/>
          </p:nvGrpSpPr>
          <p:grpSpPr>
            <a:xfrm>
              <a:off x="9175617" y="143190"/>
              <a:ext cx="592791" cy="4431517"/>
              <a:chOff x="9175617" y="5595"/>
              <a:chExt cx="592791" cy="4431517"/>
            </a:xfrm>
          </p:grpSpPr>
          <p:cxnSp>
            <p:nvCxnSpPr>
              <p:cNvPr id="11" name="直線矢印コネクタ 10">
                <a:extLst>
                  <a:ext uri="{FF2B5EF4-FFF2-40B4-BE49-F238E27FC236}">
                    <a16:creationId xmlns:a16="http://schemas.microsoft.com/office/drawing/2014/main" id="{3ACDFAF2-D687-6241-97BB-80DF04BA8191}"/>
                  </a:ext>
                </a:extLst>
              </p:cNvPr>
              <p:cNvCxnSpPr/>
              <p:nvPr/>
            </p:nvCxnSpPr>
            <p:spPr>
              <a:xfrm flipH="1">
                <a:off x="9175617" y="5595"/>
                <a:ext cx="216024" cy="144016"/>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a:extLst>
                  <a:ext uri="{FF2B5EF4-FFF2-40B4-BE49-F238E27FC236}">
                    <a16:creationId xmlns:a16="http://schemas.microsoft.com/office/drawing/2014/main" id="{77A2B90D-5F3E-174D-B9C6-98BD8FB2D1D8}"/>
                  </a:ext>
                </a:extLst>
              </p:cNvPr>
              <p:cNvCxnSpPr/>
              <p:nvPr/>
            </p:nvCxnSpPr>
            <p:spPr>
              <a:xfrm flipH="1">
                <a:off x="9552384" y="4077072"/>
                <a:ext cx="216024" cy="144016"/>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grpSp>
            <p:nvGrpSpPr>
              <p:cNvPr id="13" name="グループ化 12">
                <a:extLst>
                  <a:ext uri="{FF2B5EF4-FFF2-40B4-BE49-F238E27FC236}">
                    <a16:creationId xmlns:a16="http://schemas.microsoft.com/office/drawing/2014/main" id="{63144904-02B2-0747-98E7-5B0096D180FA}"/>
                  </a:ext>
                </a:extLst>
              </p:cNvPr>
              <p:cNvGrpSpPr/>
              <p:nvPr/>
            </p:nvGrpSpPr>
            <p:grpSpPr>
              <a:xfrm>
                <a:off x="9175617" y="149611"/>
                <a:ext cx="376767" cy="4287501"/>
                <a:chOff x="9175617" y="149611"/>
                <a:chExt cx="376767" cy="4287501"/>
              </a:xfrm>
            </p:grpSpPr>
            <p:cxnSp>
              <p:nvCxnSpPr>
                <p:cNvPr id="14" name="直線コネクタ 13">
                  <a:extLst>
                    <a:ext uri="{FF2B5EF4-FFF2-40B4-BE49-F238E27FC236}">
                      <a16:creationId xmlns:a16="http://schemas.microsoft.com/office/drawing/2014/main" id="{646D6181-9E98-9945-9400-EAEAD403A842}"/>
                    </a:ext>
                  </a:extLst>
                </p:cNvPr>
                <p:cNvCxnSpPr>
                  <a:cxnSpLocks/>
                </p:cNvCxnSpPr>
                <p:nvPr/>
              </p:nvCxnSpPr>
              <p:spPr>
                <a:xfrm>
                  <a:off x="9175617" y="149611"/>
                  <a:ext cx="376767" cy="759109"/>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5" name="直線コネクタ 14">
                  <a:extLst>
                    <a:ext uri="{FF2B5EF4-FFF2-40B4-BE49-F238E27FC236}">
                      <a16:creationId xmlns:a16="http://schemas.microsoft.com/office/drawing/2014/main" id="{9C18B09A-2F82-5548-BC38-F9F98F4D3BBC}"/>
                    </a:ext>
                  </a:extLst>
                </p:cNvPr>
                <p:cNvCxnSpPr>
                  <a:cxnSpLocks/>
                </p:cNvCxnSpPr>
                <p:nvPr/>
              </p:nvCxnSpPr>
              <p:spPr>
                <a:xfrm>
                  <a:off x="9552384" y="908720"/>
                  <a:ext cx="0" cy="3312368"/>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6" name="直線コネクタ 15">
                  <a:extLst>
                    <a:ext uri="{FF2B5EF4-FFF2-40B4-BE49-F238E27FC236}">
                      <a16:creationId xmlns:a16="http://schemas.microsoft.com/office/drawing/2014/main" id="{C00F1611-4F6B-A64A-9CB9-23FC4ABCCDBB}"/>
                    </a:ext>
                  </a:extLst>
                </p:cNvPr>
                <p:cNvCxnSpPr>
                  <a:cxnSpLocks/>
                </p:cNvCxnSpPr>
                <p:nvPr/>
              </p:nvCxnSpPr>
              <p:spPr>
                <a:xfrm flipH="1">
                  <a:off x="9336360" y="4221088"/>
                  <a:ext cx="55281" cy="216024"/>
                </a:xfrm>
                <a:prstGeom prst="line">
                  <a:avLst/>
                </a:prstGeom>
                <a:ln w="38100"/>
              </p:spPr>
              <p:style>
                <a:lnRef idx="3">
                  <a:schemeClr val="accent6"/>
                </a:lnRef>
                <a:fillRef idx="0">
                  <a:schemeClr val="accent6"/>
                </a:fillRef>
                <a:effectRef idx="2">
                  <a:schemeClr val="accent6"/>
                </a:effectRef>
                <a:fontRef idx="minor">
                  <a:schemeClr val="tx1"/>
                </a:fontRef>
              </p:style>
            </p:cxnSp>
          </p:grpSp>
        </p:grpSp>
        <p:sp>
          <p:nvSpPr>
            <p:cNvPr id="2" name="テキスト ボックス 1">
              <a:extLst>
                <a:ext uri="{FF2B5EF4-FFF2-40B4-BE49-F238E27FC236}">
                  <a16:creationId xmlns:a16="http://schemas.microsoft.com/office/drawing/2014/main" id="{1E57D0E7-CB2B-EA4C-9388-338DA3F0C1B9}"/>
                </a:ext>
              </a:extLst>
            </p:cNvPr>
            <p:cNvSpPr txBox="1"/>
            <p:nvPr/>
          </p:nvSpPr>
          <p:spPr>
            <a:xfrm>
              <a:off x="9768408" y="4005064"/>
              <a:ext cx="646331" cy="369332"/>
            </a:xfrm>
            <a:prstGeom prst="rect">
              <a:avLst/>
            </a:prstGeom>
            <a:noFill/>
          </p:spPr>
          <p:txBody>
            <a:bodyPr wrap="none" rtlCol="0">
              <a:spAutoFit/>
            </a:bodyPr>
            <a:lstStyle/>
            <a:p>
              <a:r>
                <a:rPr kumimoji="1" lang="ja-JP" altLang="en-US" b="1"/>
                <a:t>寺町</a:t>
              </a:r>
            </a:p>
          </p:txBody>
        </p:sp>
      </p:grpSp>
    </p:spTree>
    <p:extLst>
      <p:ext uri="{BB962C8B-B14F-4D97-AF65-F5344CB8AC3E}">
        <p14:creationId xmlns:p14="http://schemas.microsoft.com/office/powerpoint/2010/main" val="14270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0F295-2C08-7245-967F-CCDF3D2F2A1C}"/>
              </a:ext>
            </a:extLst>
          </p:cNvPr>
          <p:cNvSpPr>
            <a:spLocks noGrp="1"/>
          </p:cNvSpPr>
          <p:nvPr>
            <p:ph type="title"/>
          </p:nvPr>
        </p:nvSpPr>
        <p:spPr/>
        <p:txBody>
          <a:bodyPr/>
          <a:lstStyle/>
          <a:p>
            <a:r>
              <a:rPr kumimoji="1" lang="ja-JP" altLang="en-US"/>
              <a:t>秀吉の京都改造</a:t>
            </a:r>
          </a:p>
        </p:txBody>
      </p:sp>
      <p:sp>
        <p:nvSpPr>
          <p:cNvPr id="4" name="コンテンツ プレースホルダー 3">
            <a:extLst>
              <a:ext uri="{FF2B5EF4-FFF2-40B4-BE49-F238E27FC236}">
                <a16:creationId xmlns:a16="http://schemas.microsoft.com/office/drawing/2014/main" id="{724D1B29-5703-534E-ADF0-034F8F9225D0}"/>
              </a:ext>
            </a:extLst>
          </p:cNvPr>
          <p:cNvSpPr>
            <a:spLocks noGrp="1"/>
          </p:cNvSpPr>
          <p:nvPr>
            <p:ph idx="1"/>
          </p:nvPr>
        </p:nvSpPr>
        <p:spPr/>
        <p:txBody>
          <a:bodyPr/>
          <a:lstStyle/>
          <a:p>
            <a:r>
              <a:rPr lang="en-US" altLang="ja-JP" dirty="0"/>
              <a:t>1.</a:t>
            </a:r>
            <a:r>
              <a:rPr lang="ja-JP" altLang="en-US"/>
              <a:t>　聚楽第と武家屋敷の建設</a:t>
            </a:r>
            <a:endParaRPr lang="en-US" altLang="ja-JP" dirty="0"/>
          </a:p>
          <a:p>
            <a:r>
              <a:rPr lang="en-US" altLang="ja-JP" dirty="0"/>
              <a:t>2.</a:t>
            </a:r>
            <a:r>
              <a:rPr lang="ja-JP" altLang="en-US"/>
              <a:t>　内裏・公家町の再編</a:t>
            </a:r>
            <a:endParaRPr lang="en-US" altLang="ja-JP" dirty="0"/>
          </a:p>
          <a:p>
            <a:r>
              <a:rPr lang="en-US" altLang="ja-JP" dirty="0"/>
              <a:t>3.</a:t>
            </a:r>
            <a:r>
              <a:rPr lang="ja-JP" altLang="en-US"/>
              <a:t>　長方形街区（天正地割）平安京の</a:t>
            </a:r>
            <a:r>
              <a:rPr lang="en-US" altLang="ja-JP" dirty="0"/>
              <a:t>1</a:t>
            </a:r>
            <a:r>
              <a:rPr lang="ja-JP" altLang="en-US"/>
              <a:t>丁（</a:t>
            </a:r>
            <a:r>
              <a:rPr lang="en-US" altLang="ja-JP" dirty="0"/>
              <a:t>109m)</a:t>
            </a:r>
            <a:r>
              <a:rPr lang="ja-JP" altLang="en-US"/>
              <a:t>の正方形碁盤目状を、南北</a:t>
            </a:r>
            <a:r>
              <a:rPr lang="en-US" altLang="ja-JP" dirty="0"/>
              <a:t>1</a:t>
            </a:r>
            <a:r>
              <a:rPr lang="ja-JP" altLang="en-US"/>
              <a:t>丁東西半丁の短冊状に改変</a:t>
            </a:r>
            <a:endParaRPr lang="en-US" altLang="ja-JP" dirty="0"/>
          </a:p>
          <a:p>
            <a:r>
              <a:rPr lang="en-US" altLang="ja-JP" dirty="0"/>
              <a:t>4.</a:t>
            </a:r>
            <a:r>
              <a:rPr lang="ja-JP" altLang="en-US"/>
              <a:t>　洛中地検と地子（じし、ちし、税）の免除</a:t>
            </a:r>
            <a:endParaRPr lang="en-US" altLang="ja-JP" dirty="0"/>
          </a:p>
          <a:p>
            <a:r>
              <a:rPr lang="en-US" altLang="ja-JP" dirty="0"/>
              <a:t>5.</a:t>
            </a:r>
            <a:r>
              <a:rPr lang="ja-JP" altLang="en-US"/>
              <a:t>　お土居の構築</a:t>
            </a:r>
            <a:endParaRPr lang="en-US" altLang="ja-JP" dirty="0"/>
          </a:p>
          <a:p>
            <a:r>
              <a:rPr lang="en-US" altLang="ja-JP" dirty="0"/>
              <a:t>6.</a:t>
            </a:r>
            <a:r>
              <a:rPr lang="ja-JP" altLang="en-US"/>
              <a:t>　</a:t>
            </a:r>
            <a:r>
              <a:rPr lang="ja-JP" altLang="en-US" u="sng"/>
              <a:t>洛中に散在の諸寺院を特定の区域に強制移転寺院町を形成（その内の</a:t>
            </a:r>
            <a:r>
              <a:rPr lang="en-US" altLang="ja-JP" u="sng" dirty="0"/>
              <a:t>1</a:t>
            </a:r>
            <a:r>
              <a:rPr lang="ja-JP" altLang="en-US" u="sng"/>
              <a:t>つが</a:t>
            </a:r>
            <a:r>
              <a:rPr lang="ja-JP" altLang="en-US" b="1" u="sng">
                <a:solidFill>
                  <a:schemeClr val="accent5">
                    <a:lumMod val="75000"/>
                  </a:schemeClr>
                </a:solidFill>
              </a:rPr>
              <a:t>寺町</a:t>
            </a:r>
            <a:r>
              <a:rPr lang="ja-JP" altLang="en-US" u="sng"/>
              <a:t>）</a:t>
            </a:r>
            <a:r>
              <a:rPr lang="ja-JP" altLang="en-US"/>
              <a:t>。</a:t>
            </a:r>
            <a:endParaRPr kumimoji="1" lang="ja-JP" altLang="en-US"/>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5</a:t>
            </a:fld>
            <a:endParaRPr lang="es-ES" altLang="ja-JP"/>
          </a:p>
        </p:txBody>
      </p:sp>
    </p:spTree>
    <p:extLst>
      <p:ext uri="{BB962C8B-B14F-4D97-AF65-F5344CB8AC3E}">
        <p14:creationId xmlns:p14="http://schemas.microsoft.com/office/powerpoint/2010/main" val="259245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867F4-7BE6-EB46-B843-E5AF88EDD5B7}"/>
              </a:ext>
            </a:extLst>
          </p:cNvPr>
          <p:cNvSpPr>
            <a:spLocks noGrp="1"/>
          </p:cNvSpPr>
          <p:nvPr>
            <p:ph type="title"/>
          </p:nvPr>
        </p:nvSpPr>
        <p:spPr/>
        <p:txBody>
          <a:bodyPr/>
          <a:lstStyle/>
          <a:p>
            <a:r>
              <a:rPr lang="ja-JP" altLang="en-US" sz="3600"/>
              <a:t>秀吉が寺町を作った理由</a:t>
            </a:r>
            <a:r>
              <a:rPr lang="ja-JP" altLang="en-US"/>
              <a:t>　　</a:t>
            </a:r>
            <a:r>
              <a:rPr lang="ja-JP" altLang="en-US" sz="2800"/>
              <a:t>鎌田道隆（</a:t>
            </a:r>
            <a:r>
              <a:rPr lang="en-US" altLang="ja-JP" sz="2800" dirty="0"/>
              <a:t>1993</a:t>
            </a:r>
            <a:r>
              <a:rPr lang="ja-JP" altLang="en-US" sz="2800"/>
              <a:t>）</a:t>
            </a:r>
            <a:endParaRPr kumimoji="1" lang="ja-JP" altLang="en-US" sz="2800"/>
          </a:p>
        </p:txBody>
      </p:sp>
      <p:sp>
        <p:nvSpPr>
          <p:cNvPr id="4" name="コンテンツ プレースホルダー 3">
            <a:extLst>
              <a:ext uri="{FF2B5EF4-FFF2-40B4-BE49-F238E27FC236}">
                <a16:creationId xmlns:a16="http://schemas.microsoft.com/office/drawing/2014/main" id="{1BF0919B-0A4B-4140-8AAC-AF951BE0BC41}"/>
              </a:ext>
            </a:extLst>
          </p:cNvPr>
          <p:cNvSpPr>
            <a:spLocks noGrp="1"/>
          </p:cNvSpPr>
          <p:nvPr>
            <p:ph idx="1"/>
          </p:nvPr>
        </p:nvSpPr>
        <p:spPr>
          <a:xfrm>
            <a:off x="838200" y="1825625"/>
            <a:ext cx="10515600" cy="4351338"/>
          </a:xfrm>
        </p:spPr>
        <p:txBody>
          <a:bodyPr/>
          <a:lstStyle/>
          <a:p>
            <a:r>
              <a:rPr lang="en-US" altLang="ja-JP" dirty="0"/>
              <a:t>1.</a:t>
            </a:r>
            <a:r>
              <a:rPr lang="ja-JP" altLang="en-US"/>
              <a:t>　京都で戦争が始まった時、町外れの寺院を最初の防衛戦にするため。</a:t>
            </a:r>
            <a:endParaRPr lang="en-US" altLang="ja-JP" dirty="0"/>
          </a:p>
          <a:p>
            <a:r>
              <a:rPr lang="en-US" altLang="ja-JP" dirty="0"/>
              <a:t>2.</a:t>
            </a:r>
            <a:r>
              <a:rPr lang="ja-JP" altLang="en-US"/>
              <a:t>　寺院街に集められた諸寺院は浄土宗、法華宗、時宗などの庶民性の強い宗派なので、宗教と民衆を分ける宗教統制のため。（収入も絶たれる、フロイスの「日本史」には移転による寺の窮状が書かれている。）</a:t>
            </a:r>
            <a:endParaRPr lang="en-US" altLang="ja-JP" dirty="0"/>
          </a:p>
          <a:p>
            <a:r>
              <a:rPr lang="en-US" altLang="ja-JP" dirty="0"/>
              <a:t>3.</a:t>
            </a:r>
            <a:r>
              <a:rPr lang="ja-JP" altLang="en-US"/>
              <a:t>　町割をするのに邪魔であったり、また中心地を商工業地区にするため移転させた。（フロイスの「日本史」には、京都の各地区に諸宗派の僧侶達の</a:t>
            </a:r>
            <a:r>
              <a:rPr lang="en-US" altLang="ja-JP" dirty="0"/>
              <a:t>300</a:t>
            </a:r>
            <a:r>
              <a:rPr lang="ja-JP" altLang="en-US"/>
              <a:t>余りの寺院と僧院があったと記述されている。）</a:t>
            </a:r>
            <a:endParaRPr kumimoji="1" lang="ja-JP" altLang="en-US"/>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6</a:t>
            </a:fld>
            <a:endParaRPr lang="es-ES" altLang="ja-JP"/>
          </a:p>
        </p:txBody>
      </p:sp>
    </p:spTree>
    <p:extLst>
      <p:ext uri="{BB962C8B-B14F-4D97-AF65-F5344CB8AC3E}">
        <p14:creationId xmlns:p14="http://schemas.microsoft.com/office/powerpoint/2010/main" val="173968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7</a:t>
            </a:fld>
            <a:endParaRPr lang="es-ES" altLang="ja-JP"/>
          </a:p>
        </p:txBody>
      </p:sp>
      <p:sp>
        <p:nvSpPr>
          <p:cNvPr id="5" name="タイトル 4">
            <a:extLst>
              <a:ext uri="{FF2B5EF4-FFF2-40B4-BE49-F238E27FC236}">
                <a16:creationId xmlns:a16="http://schemas.microsoft.com/office/drawing/2014/main" id="{71D524C4-DDE8-A443-8365-EA6A5F259DDB}"/>
              </a:ext>
            </a:extLst>
          </p:cNvPr>
          <p:cNvSpPr>
            <a:spLocks noGrp="1"/>
          </p:cNvSpPr>
          <p:nvPr>
            <p:ph type="ctrTitle"/>
          </p:nvPr>
        </p:nvSpPr>
        <p:spPr>
          <a:xfrm>
            <a:off x="446196" y="1007751"/>
            <a:ext cx="3074342" cy="1091301"/>
          </a:xfrm>
        </p:spPr>
        <p:txBody>
          <a:bodyPr>
            <a:normAutofit/>
          </a:bodyPr>
          <a:lstStyle/>
          <a:p>
            <a:r>
              <a:rPr lang="ja-JP" altLang="en-US" sz="3200" b="1"/>
              <a:t>秀吉の京都改造</a:t>
            </a:r>
          </a:p>
        </p:txBody>
      </p:sp>
      <p:grpSp>
        <p:nvGrpSpPr>
          <p:cNvPr id="4" name="グループ化 3">
            <a:extLst>
              <a:ext uri="{FF2B5EF4-FFF2-40B4-BE49-F238E27FC236}">
                <a16:creationId xmlns:a16="http://schemas.microsoft.com/office/drawing/2014/main" id="{CD560D35-AF29-4E4A-B444-EE0AB4CD306E}"/>
              </a:ext>
            </a:extLst>
          </p:cNvPr>
          <p:cNvGrpSpPr/>
          <p:nvPr/>
        </p:nvGrpSpPr>
        <p:grpSpPr>
          <a:xfrm>
            <a:off x="3719736" y="240321"/>
            <a:ext cx="4740676" cy="6343347"/>
            <a:chOff x="4114800" y="630195"/>
            <a:chExt cx="4155648" cy="5560540"/>
          </a:xfrm>
        </p:grpSpPr>
        <p:grpSp>
          <p:nvGrpSpPr>
            <p:cNvPr id="6" name="グループ化 5">
              <a:extLst>
                <a:ext uri="{FF2B5EF4-FFF2-40B4-BE49-F238E27FC236}">
                  <a16:creationId xmlns:a16="http://schemas.microsoft.com/office/drawing/2014/main" id="{C877B12E-8BE5-2E40-973F-A88C4BDB0870}"/>
                </a:ext>
              </a:extLst>
            </p:cNvPr>
            <p:cNvGrpSpPr/>
            <p:nvPr/>
          </p:nvGrpSpPr>
          <p:grpSpPr>
            <a:xfrm>
              <a:off x="4114800" y="630195"/>
              <a:ext cx="3731741" cy="5560540"/>
              <a:chOff x="4114800" y="630195"/>
              <a:chExt cx="3731741" cy="5560540"/>
            </a:xfrm>
          </p:grpSpPr>
          <p:grpSp>
            <p:nvGrpSpPr>
              <p:cNvPr id="17" name="グループ化 16">
                <a:extLst>
                  <a:ext uri="{FF2B5EF4-FFF2-40B4-BE49-F238E27FC236}">
                    <a16:creationId xmlns:a16="http://schemas.microsoft.com/office/drawing/2014/main" id="{FD612E8D-CD6C-AD48-9786-3BAA48B16967}"/>
                  </a:ext>
                </a:extLst>
              </p:cNvPr>
              <p:cNvGrpSpPr/>
              <p:nvPr/>
            </p:nvGrpSpPr>
            <p:grpSpPr>
              <a:xfrm>
                <a:off x="4114800" y="630195"/>
                <a:ext cx="3731741" cy="5560540"/>
                <a:chOff x="4114800" y="630195"/>
                <a:chExt cx="3731741" cy="5560540"/>
              </a:xfrm>
            </p:grpSpPr>
            <p:sp>
              <p:nvSpPr>
                <p:cNvPr id="20" name="正方形/長方形 19">
                  <a:extLst>
                    <a:ext uri="{FF2B5EF4-FFF2-40B4-BE49-F238E27FC236}">
                      <a16:creationId xmlns:a16="http://schemas.microsoft.com/office/drawing/2014/main" id="{EC75069A-1FF2-524F-A718-EA050A817C89}"/>
                    </a:ext>
                  </a:extLst>
                </p:cNvPr>
                <p:cNvSpPr/>
                <p:nvPr/>
              </p:nvSpPr>
              <p:spPr>
                <a:xfrm>
                  <a:off x="4646141" y="3503652"/>
                  <a:ext cx="2230909" cy="1044838"/>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718E3BC7-2C87-734C-9E1A-4448ECED27EE}"/>
                    </a:ext>
                  </a:extLst>
                </p:cNvPr>
                <p:cNvSpPr/>
                <p:nvPr/>
              </p:nvSpPr>
              <p:spPr>
                <a:xfrm rot="19132952">
                  <a:off x="6707148" y="1569308"/>
                  <a:ext cx="142617" cy="5807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0FB3462D-B678-A54A-83AF-B4D26B6F9524}"/>
                    </a:ext>
                  </a:extLst>
                </p:cNvPr>
                <p:cNvSpPr/>
                <p:nvPr/>
              </p:nvSpPr>
              <p:spPr>
                <a:xfrm>
                  <a:off x="6877050" y="2150076"/>
                  <a:ext cx="150237" cy="23552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361F88F-12C1-CF44-BAD6-532390F7D2C7}"/>
                    </a:ext>
                  </a:extLst>
                </p:cNvPr>
                <p:cNvSpPr/>
                <p:nvPr/>
              </p:nvSpPr>
              <p:spPr>
                <a:xfrm>
                  <a:off x="4646141" y="2150076"/>
                  <a:ext cx="2230909" cy="1313417"/>
                </a:xfrm>
                <a:prstGeom prst="rect">
                  <a:avLst/>
                </a:prstGeom>
                <a:pattFill prst="divot">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武家・</a:t>
                  </a:r>
                  <a:endParaRPr kumimoji="1" lang="en-US" altLang="ja-JP" dirty="0"/>
                </a:p>
                <a:p>
                  <a:pPr algn="ctr"/>
                  <a:endParaRPr lang="en-US" altLang="ja-JP" dirty="0">
                    <a:solidFill>
                      <a:schemeClr val="tx1"/>
                    </a:solidFill>
                  </a:endParaRPr>
                </a:p>
                <a:p>
                  <a:pPr algn="r"/>
                  <a:endParaRPr kumimoji="1" lang="en-US" altLang="ja-JP" dirty="0">
                    <a:solidFill>
                      <a:schemeClr val="tx1"/>
                    </a:solidFill>
                  </a:endParaRPr>
                </a:p>
                <a:p>
                  <a:pPr algn="r"/>
                  <a:r>
                    <a:rPr kumimoji="1" lang="ja-JP" altLang="en-US"/>
                    <a:t>公家町</a:t>
                  </a:r>
                </a:p>
              </p:txBody>
            </p:sp>
            <p:grpSp>
              <p:nvGrpSpPr>
                <p:cNvPr id="24" name="グループ化 23">
                  <a:extLst>
                    <a:ext uri="{FF2B5EF4-FFF2-40B4-BE49-F238E27FC236}">
                      <a16:creationId xmlns:a16="http://schemas.microsoft.com/office/drawing/2014/main" id="{9A718C10-3994-4944-BBAD-B8DD1B58E8CD}"/>
                    </a:ext>
                  </a:extLst>
                </p:cNvPr>
                <p:cNvGrpSpPr/>
                <p:nvPr/>
              </p:nvGrpSpPr>
              <p:grpSpPr>
                <a:xfrm>
                  <a:off x="4114800" y="630195"/>
                  <a:ext cx="3731741" cy="5560540"/>
                  <a:chOff x="4114800" y="630195"/>
                  <a:chExt cx="3731741" cy="5560540"/>
                </a:xfrm>
              </p:grpSpPr>
              <p:sp>
                <p:nvSpPr>
                  <p:cNvPr id="40" name="正方形/長方形 39">
                    <a:extLst>
                      <a:ext uri="{FF2B5EF4-FFF2-40B4-BE49-F238E27FC236}">
                        <a16:creationId xmlns:a16="http://schemas.microsoft.com/office/drawing/2014/main" id="{8ADBA613-B079-8545-B1F7-1990DAD81CD5}"/>
                      </a:ext>
                    </a:extLst>
                  </p:cNvPr>
                  <p:cNvSpPr/>
                  <p:nvPr/>
                </p:nvSpPr>
                <p:spPr>
                  <a:xfrm>
                    <a:off x="4114800" y="630195"/>
                    <a:ext cx="3731741" cy="55605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A907760-F207-D447-B600-CEBBD2C5E57B}"/>
                      </a:ext>
                    </a:extLst>
                  </p:cNvPr>
                  <p:cNvSpPr/>
                  <p:nvPr/>
                </p:nvSpPr>
                <p:spPr>
                  <a:xfrm>
                    <a:off x="4848225" y="2286000"/>
                    <a:ext cx="723900" cy="1052905"/>
                  </a:xfrm>
                  <a:prstGeom prst="rec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lumMod val="95000"/>
                            <a:lumOff val="5000"/>
                          </a:schemeClr>
                        </a:solidFill>
                      </a:rPr>
                      <a:t>聚</a:t>
                    </a:r>
                    <a:endParaRPr kumimoji="1" lang="en-US" altLang="ja-JP" b="1" dirty="0">
                      <a:solidFill>
                        <a:schemeClr val="tx1">
                          <a:lumMod val="95000"/>
                          <a:lumOff val="5000"/>
                        </a:schemeClr>
                      </a:solidFill>
                    </a:endParaRPr>
                  </a:p>
                  <a:p>
                    <a:pPr algn="ctr"/>
                    <a:r>
                      <a:rPr kumimoji="1" lang="ja-JP" altLang="en-US" b="1">
                        <a:solidFill>
                          <a:schemeClr val="tx1">
                            <a:lumMod val="95000"/>
                            <a:lumOff val="5000"/>
                          </a:schemeClr>
                        </a:solidFill>
                      </a:rPr>
                      <a:t>楽</a:t>
                    </a:r>
                    <a:endParaRPr kumimoji="1" lang="en-US" altLang="ja-JP" b="1" dirty="0">
                      <a:solidFill>
                        <a:schemeClr val="tx1">
                          <a:lumMod val="95000"/>
                          <a:lumOff val="5000"/>
                        </a:schemeClr>
                      </a:solidFill>
                    </a:endParaRPr>
                  </a:p>
                  <a:p>
                    <a:pPr algn="ctr"/>
                    <a:r>
                      <a:rPr kumimoji="1" lang="ja-JP" altLang="en-US" b="1">
                        <a:solidFill>
                          <a:schemeClr val="tx1">
                            <a:lumMod val="95000"/>
                            <a:lumOff val="5000"/>
                          </a:schemeClr>
                        </a:solidFill>
                      </a:rPr>
                      <a:t>第</a:t>
                    </a:r>
                  </a:p>
                </p:txBody>
              </p:sp>
              <p:sp>
                <p:nvSpPr>
                  <p:cNvPr id="42" name="正方形/長方形 41">
                    <a:extLst>
                      <a:ext uri="{FF2B5EF4-FFF2-40B4-BE49-F238E27FC236}">
                        <a16:creationId xmlns:a16="http://schemas.microsoft.com/office/drawing/2014/main" id="{6992A2AE-27CF-9F4B-A19E-081D097B15F2}"/>
                      </a:ext>
                    </a:extLst>
                  </p:cNvPr>
                  <p:cNvSpPr/>
                  <p:nvPr/>
                </p:nvSpPr>
                <p:spPr>
                  <a:xfrm>
                    <a:off x="6196140" y="2286000"/>
                    <a:ext cx="328485" cy="429385"/>
                  </a:xfrm>
                  <a:prstGeom prst="rect">
                    <a:avLst/>
                  </a:prstGeom>
                  <a:solidFill>
                    <a:schemeClr val="accent6">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lumMod val="95000"/>
                            <a:lumOff val="5000"/>
                          </a:schemeClr>
                        </a:solidFill>
                      </a:rPr>
                      <a:t>御所</a:t>
                    </a:r>
                  </a:p>
                </p:txBody>
              </p:sp>
              <p:cxnSp>
                <p:nvCxnSpPr>
                  <p:cNvPr id="43" name="直線コネクタ 42">
                    <a:extLst>
                      <a:ext uri="{FF2B5EF4-FFF2-40B4-BE49-F238E27FC236}">
                        <a16:creationId xmlns:a16="http://schemas.microsoft.com/office/drawing/2014/main" id="{83362946-58F5-0E43-88CD-0D4FD089E6DD}"/>
                      </a:ext>
                    </a:extLst>
                  </p:cNvPr>
                  <p:cNvCxnSpPr>
                    <a:cxnSpLocks/>
                  </p:cNvCxnSpPr>
                  <p:nvPr/>
                </p:nvCxnSpPr>
                <p:spPr>
                  <a:xfrm flipH="1" flipV="1">
                    <a:off x="5829300" y="733425"/>
                    <a:ext cx="1257300" cy="1266825"/>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cxnSp>
                <p:nvCxnSpPr>
                  <p:cNvPr id="44" name="直線コネクタ 43">
                    <a:extLst>
                      <a:ext uri="{FF2B5EF4-FFF2-40B4-BE49-F238E27FC236}">
                        <a16:creationId xmlns:a16="http://schemas.microsoft.com/office/drawing/2014/main" id="{716E54F8-A6FC-EE45-B72C-536E5ED764F1}"/>
                      </a:ext>
                    </a:extLst>
                  </p:cNvPr>
                  <p:cNvCxnSpPr/>
                  <p:nvPr/>
                </p:nvCxnSpPr>
                <p:spPr>
                  <a:xfrm flipH="1">
                    <a:off x="4467225" y="733425"/>
                    <a:ext cx="1381125" cy="342900"/>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sp>
                <p:nvSpPr>
                  <p:cNvPr id="45" name="フリーフォーム 44">
                    <a:extLst>
                      <a:ext uri="{FF2B5EF4-FFF2-40B4-BE49-F238E27FC236}">
                        <a16:creationId xmlns:a16="http://schemas.microsoft.com/office/drawing/2014/main" id="{56F4D995-1D3D-3847-957C-31ED66E950F3}"/>
                      </a:ext>
                    </a:extLst>
                  </p:cNvPr>
                  <p:cNvSpPr/>
                  <p:nvPr/>
                </p:nvSpPr>
                <p:spPr>
                  <a:xfrm>
                    <a:off x="4238625" y="1085851"/>
                    <a:ext cx="304800" cy="1390650"/>
                  </a:xfrm>
                  <a:custGeom>
                    <a:avLst/>
                    <a:gdLst>
                      <a:gd name="connsiteX0" fmla="*/ 228600 w 304800"/>
                      <a:gd name="connsiteY0" fmla="*/ 0 h 1590675"/>
                      <a:gd name="connsiteX1" fmla="*/ 238125 w 304800"/>
                      <a:gd name="connsiteY1" fmla="*/ 66675 h 1590675"/>
                      <a:gd name="connsiteX2" fmla="*/ 247650 w 304800"/>
                      <a:gd name="connsiteY2" fmla="*/ 104775 h 1590675"/>
                      <a:gd name="connsiteX3" fmla="*/ 257175 w 304800"/>
                      <a:gd name="connsiteY3" fmla="*/ 200025 h 1590675"/>
                      <a:gd name="connsiteX4" fmla="*/ 266700 w 304800"/>
                      <a:gd name="connsiteY4" fmla="*/ 276225 h 1590675"/>
                      <a:gd name="connsiteX5" fmla="*/ 285750 w 304800"/>
                      <a:gd name="connsiteY5" fmla="*/ 409575 h 1590675"/>
                      <a:gd name="connsiteX6" fmla="*/ 304800 w 304800"/>
                      <a:gd name="connsiteY6" fmla="*/ 771525 h 1590675"/>
                      <a:gd name="connsiteX7" fmla="*/ 295275 w 304800"/>
                      <a:gd name="connsiteY7" fmla="*/ 981075 h 1590675"/>
                      <a:gd name="connsiteX8" fmla="*/ 285750 w 304800"/>
                      <a:gd name="connsiteY8" fmla="*/ 1123950 h 1590675"/>
                      <a:gd name="connsiteX9" fmla="*/ 266700 w 304800"/>
                      <a:gd name="connsiteY9" fmla="*/ 1219200 h 1590675"/>
                      <a:gd name="connsiteX10" fmla="*/ 238125 w 304800"/>
                      <a:gd name="connsiteY10" fmla="*/ 1333500 h 1590675"/>
                      <a:gd name="connsiteX11" fmla="*/ 219075 w 304800"/>
                      <a:gd name="connsiteY11" fmla="*/ 1390650 h 1590675"/>
                      <a:gd name="connsiteX12" fmla="*/ 209550 w 304800"/>
                      <a:gd name="connsiteY12" fmla="*/ 1419225 h 1590675"/>
                      <a:gd name="connsiteX13" fmla="*/ 152400 w 304800"/>
                      <a:gd name="connsiteY13" fmla="*/ 1466850 h 1590675"/>
                      <a:gd name="connsiteX14" fmla="*/ 95250 w 304800"/>
                      <a:gd name="connsiteY14" fmla="*/ 1495425 h 1590675"/>
                      <a:gd name="connsiteX15" fmla="*/ 47625 w 304800"/>
                      <a:gd name="connsiteY15" fmla="*/ 1543050 h 1590675"/>
                      <a:gd name="connsiteX16" fmla="*/ 28575 w 304800"/>
                      <a:gd name="connsiteY16" fmla="*/ 1571625 h 1590675"/>
                      <a:gd name="connsiteX17" fmla="*/ 0 w 304800"/>
                      <a:gd name="connsiteY17" fmla="*/ 1590675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1590675">
                        <a:moveTo>
                          <a:pt x="228600" y="0"/>
                        </a:moveTo>
                        <a:cubicBezTo>
                          <a:pt x="231775" y="22225"/>
                          <a:pt x="234109" y="44586"/>
                          <a:pt x="238125" y="66675"/>
                        </a:cubicBezTo>
                        <a:cubicBezTo>
                          <a:pt x="240467" y="79555"/>
                          <a:pt x="245799" y="91816"/>
                          <a:pt x="247650" y="104775"/>
                        </a:cubicBezTo>
                        <a:cubicBezTo>
                          <a:pt x="252163" y="136363"/>
                          <a:pt x="253651" y="168312"/>
                          <a:pt x="257175" y="200025"/>
                        </a:cubicBezTo>
                        <a:cubicBezTo>
                          <a:pt x="260002" y="225466"/>
                          <a:pt x="263080" y="250885"/>
                          <a:pt x="266700" y="276225"/>
                        </a:cubicBezTo>
                        <a:cubicBezTo>
                          <a:pt x="277121" y="349174"/>
                          <a:pt x="278219" y="326737"/>
                          <a:pt x="285750" y="409575"/>
                        </a:cubicBezTo>
                        <a:cubicBezTo>
                          <a:pt x="297257" y="536149"/>
                          <a:pt x="299328" y="640188"/>
                          <a:pt x="304800" y="771525"/>
                        </a:cubicBezTo>
                        <a:cubicBezTo>
                          <a:pt x="301625" y="841375"/>
                          <a:pt x="299049" y="911255"/>
                          <a:pt x="295275" y="981075"/>
                        </a:cubicBezTo>
                        <a:cubicBezTo>
                          <a:pt x="292699" y="1028736"/>
                          <a:pt x="290275" y="1076434"/>
                          <a:pt x="285750" y="1123950"/>
                        </a:cubicBezTo>
                        <a:cubicBezTo>
                          <a:pt x="279816" y="1186262"/>
                          <a:pt x="277016" y="1167618"/>
                          <a:pt x="266700" y="1219200"/>
                        </a:cubicBezTo>
                        <a:cubicBezTo>
                          <a:pt x="247461" y="1315397"/>
                          <a:pt x="269950" y="1238024"/>
                          <a:pt x="238125" y="1333500"/>
                        </a:cubicBezTo>
                        <a:lnTo>
                          <a:pt x="219075" y="1390650"/>
                        </a:lnTo>
                        <a:cubicBezTo>
                          <a:pt x="215900" y="1400175"/>
                          <a:pt x="216650" y="1412125"/>
                          <a:pt x="209550" y="1419225"/>
                        </a:cubicBezTo>
                        <a:cubicBezTo>
                          <a:pt x="188484" y="1440291"/>
                          <a:pt x="178922" y="1453589"/>
                          <a:pt x="152400" y="1466850"/>
                        </a:cubicBezTo>
                        <a:cubicBezTo>
                          <a:pt x="73530" y="1506285"/>
                          <a:pt x="177142" y="1440830"/>
                          <a:pt x="95250" y="1495425"/>
                        </a:cubicBezTo>
                        <a:cubicBezTo>
                          <a:pt x="44450" y="1571625"/>
                          <a:pt x="111125" y="1479550"/>
                          <a:pt x="47625" y="1543050"/>
                        </a:cubicBezTo>
                        <a:cubicBezTo>
                          <a:pt x="39530" y="1551145"/>
                          <a:pt x="36670" y="1563530"/>
                          <a:pt x="28575" y="1571625"/>
                        </a:cubicBezTo>
                        <a:cubicBezTo>
                          <a:pt x="20480" y="1579720"/>
                          <a:pt x="0" y="1590675"/>
                          <a:pt x="0" y="1590675"/>
                        </a:cubicBezTo>
                      </a:path>
                    </a:pathLst>
                  </a:custGeom>
                  <a:ln w="44450">
                    <a:solidFill>
                      <a:srgbClr val="AB794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F73F8BD6-89A6-8D42-A85E-4D310BD93E68}"/>
                      </a:ext>
                    </a:extLst>
                  </p:cNvPr>
                  <p:cNvCxnSpPr>
                    <a:stCxn id="45" idx="17"/>
                  </p:cNvCxnSpPr>
                  <p:nvPr/>
                </p:nvCxnSpPr>
                <p:spPr>
                  <a:xfrm flipH="1">
                    <a:off x="4219575" y="2476501"/>
                    <a:ext cx="19050" cy="400049"/>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cxnSp>
                <p:nvCxnSpPr>
                  <p:cNvPr id="47" name="直線コネクタ 46">
                    <a:extLst>
                      <a:ext uri="{FF2B5EF4-FFF2-40B4-BE49-F238E27FC236}">
                        <a16:creationId xmlns:a16="http://schemas.microsoft.com/office/drawing/2014/main" id="{9307A770-9F5F-3C42-9623-FFDE3A257E76}"/>
                      </a:ext>
                    </a:extLst>
                  </p:cNvPr>
                  <p:cNvCxnSpPr/>
                  <p:nvPr/>
                </p:nvCxnSpPr>
                <p:spPr>
                  <a:xfrm>
                    <a:off x="4238625" y="2828927"/>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直線コネクタ 47">
                    <a:extLst>
                      <a:ext uri="{FF2B5EF4-FFF2-40B4-BE49-F238E27FC236}">
                        <a16:creationId xmlns:a16="http://schemas.microsoft.com/office/drawing/2014/main" id="{32AC67AC-8D08-6840-9A91-F40D4757920B}"/>
                      </a:ext>
                    </a:extLst>
                  </p:cNvPr>
                  <p:cNvCxnSpPr/>
                  <p:nvPr/>
                </p:nvCxnSpPr>
                <p:spPr>
                  <a:xfrm>
                    <a:off x="4467225" y="2876550"/>
                    <a:ext cx="0" cy="1600200"/>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cxnSp>
                <p:nvCxnSpPr>
                  <p:cNvPr id="49" name="直線コネクタ 48">
                    <a:extLst>
                      <a:ext uri="{FF2B5EF4-FFF2-40B4-BE49-F238E27FC236}">
                        <a16:creationId xmlns:a16="http://schemas.microsoft.com/office/drawing/2014/main" id="{84E476F6-44C0-CD45-B9BE-88836AF9B9FE}"/>
                      </a:ext>
                    </a:extLst>
                  </p:cNvPr>
                  <p:cNvCxnSpPr/>
                  <p:nvPr/>
                </p:nvCxnSpPr>
                <p:spPr>
                  <a:xfrm>
                    <a:off x="4467225" y="4505325"/>
                    <a:ext cx="381000" cy="0"/>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cxnSp>
                <p:nvCxnSpPr>
                  <p:cNvPr id="50" name="直線コネクタ 49">
                    <a:extLst>
                      <a:ext uri="{FF2B5EF4-FFF2-40B4-BE49-F238E27FC236}">
                        <a16:creationId xmlns:a16="http://schemas.microsoft.com/office/drawing/2014/main" id="{166A05AA-2967-7942-B807-ED1481CF7502}"/>
                      </a:ext>
                    </a:extLst>
                  </p:cNvPr>
                  <p:cNvCxnSpPr>
                    <a:cxnSpLocks/>
                  </p:cNvCxnSpPr>
                  <p:nvPr/>
                </p:nvCxnSpPr>
                <p:spPr>
                  <a:xfrm>
                    <a:off x="4848225" y="4476750"/>
                    <a:ext cx="0" cy="1600200"/>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cxnSp>
                <p:nvCxnSpPr>
                  <p:cNvPr id="51" name="直線コネクタ 50">
                    <a:extLst>
                      <a:ext uri="{FF2B5EF4-FFF2-40B4-BE49-F238E27FC236}">
                        <a16:creationId xmlns:a16="http://schemas.microsoft.com/office/drawing/2014/main" id="{030F3D30-3F95-0D44-94A2-00FD62EA3D9E}"/>
                      </a:ext>
                    </a:extLst>
                  </p:cNvPr>
                  <p:cNvCxnSpPr>
                    <a:cxnSpLocks/>
                  </p:cNvCxnSpPr>
                  <p:nvPr/>
                </p:nvCxnSpPr>
                <p:spPr>
                  <a:xfrm>
                    <a:off x="4848225" y="6076950"/>
                    <a:ext cx="981075" cy="0"/>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cxnSp>
                <p:nvCxnSpPr>
                  <p:cNvPr id="52" name="直線コネクタ 51">
                    <a:extLst>
                      <a:ext uri="{FF2B5EF4-FFF2-40B4-BE49-F238E27FC236}">
                        <a16:creationId xmlns:a16="http://schemas.microsoft.com/office/drawing/2014/main" id="{9899A011-6BC4-EB4B-AB0E-D57D3323FB76}"/>
                      </a:ext>
                    </a:extLst>
                  </p:cNvPr>
                  <p:cNvCxnSpPr>
                    <a:cxnSpLocks/>
                  </p:cNvCxnSpPr>
                  <p:nvPr/>
                </p:nvCxnSpPr>
                <p:spPr>
                  <a:xfrm flipV="1">
                    <a:off x="5829300" y="5638801"/>
                    <a:ext cx="0" cy="438149"/>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cxnSp>
                <p:nvCxnSpPr>
                  <p:cNvPr id="53" name="直線コネクタ 52">
                    <a:extLst>
                      <a:ext uri="{FF2B5EF4-FFF2-40B4-BE49-F238E27FC236}">
                        <a16:creationId xmlns:a16="http://schemas.microsoft.com/office/drawing/2014/main" id="{88D2724A-C3DF-BC42-88CE-C18C16C64F4C}"/>
                      </a:ext>
                    </a:extLst>
                  </p:cNvPr>
                  <p:cNvCxnSpPr/>
                  <p:nvPr/>
                </p:nvCxnSpPr>
                <p:spPr>
                  <a:xfrm>
                    <a:off x="5829300" y="5638800"/>
                    <a:ext cx="695325" cy="0"/>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sp>
                <p:nvSpPr>
                  <p:cNvPr id="54" name="フリーフォーム 53">
                    <a:extLst>
                      <a:ext uri="{FF2B5EF4-FFF2-40B4-BE49-F238E27FC236}">
                        <a16:creationId xmlns:a16="http://schemas.microsoft.com/office/drawing/2014/main" id="{62253871-1665-C94E-B899-3AAC6CFDCB9E}"/>
                      </a:ext>
                    </a:extLst>
                  </p:cNvPr>
                  <p:cNvSpPr/>
                  <p:nvPr/>
                </p:nvSpPr>
                <p:spPr>
                  <a:xfrm>
                    <a:off x="6534150" y="4863075"/>
                    <a:ext cx="552450" cy="794775"/>
                  </a:xfrm>
                  <a:custGeom>
                    <a:avLst/>
                    <a:gdLst>
                      <a:gd name="connsiteX0" fmla="*/ 0 w 552450"/>
                      <a:gd name="connsiteY0" fmla="*/ 794775 h 794775"/>
                      <a:gd name="connsiteX1" fmla="*/ 19050 w 552450"/>
                      <a:gd name="connsiteY1" fmla="*/ 728100 h 794775"/>
                      <a:gd name="connsiteX2" fmla="*/ 76200 w 552450"/>
                      <a:gd name="connsiteY2" fmla="*/ 642375 h 794775"/>
                      <a:gd name="connsiteX3" fmla="*/ 95250 w 552450"/>
                      <a:gd name="connsiteY3" fmla="*/ 613800 h 794775"/>
                      <a:gd name="connsiteX4" fmla="*/ 114300 w 552450"/>
                      <a:gd name="connsiteY4" fmla="*/ 585225 h 794775"/>
                      <a:gd name="connsiteX5" fmla="*/ 161925 w 552450"/>
                      <a:gd name="connsiteY5" fmla="*/ 528075 h 794775"/>
                      <a:gd name="connsiteX6" fmla="*/ 171450 w 552450"/>
                      <a:gd name="connsiteY6" fmla="*/ 499500 h 794775"/>
                      <a:gd name="connsiteX7" fmla="*/ 190500 w 552450"/>
                      <a:gd name="connsiteY7" fmla="*/ 470925 h 794775"/>
                      <a:gd name="connsiteX8" fmla="*/ 209550 w 552450"/>
                      <a:gd name="connsiteY8" fmla="*/ 413775 h 794775"/>
                      <a:gd name="connsiteX9" fmla="*/ 219075 w 552450"/>
                      <a:gd name="connsiteY9" fmla="*/ 385200 h 794775"/>
                      <a:gd name="connsiteX10" fmla="*/ 238125 w 552450"/>
                      <a:gd name="connsiteY10" fmla="*/ 356625 h 794775"/>
                      <a:gd name="connsiteX11" fmla="*/ 247650 w 552450"/>
                      <a:gd name="connsiteY11" fmla="*/ 328050 h 794775"/>
                      <a:gd name="connsiteX12" fmla="*/ 276225 w 552450"/>
                      <a:gd name="connsiteY12" fmla="*/ 318525 h 794775"/>
                      <a:gd name="connsiteX13" fmla="*/ 333375 w 552450"/>
                      <a:gd name="connsiteY13" fmla="*/ 280425 h 794775"/>
                      <a:gd name="connsiteX14" fmla="*/ 381000 w 552450"/>
                      <a:gd name="connsiteY14" fmla="*/ 232800 h 794775"/>
                      <a:gd name="connsiteX15" fmla="*/ 428625 w 552450"/>
                      <a:gd name="connsiteY15" fmla="*/ 185175 h 794775"/>
                      <a:gd name="connsiteX16" fmla="*/ 466725 w 552450"/>
                      <a:gd name="connsiteY16" fmla="*/ 99450 h 794775"/>
                      <a:gd name="connsiteX17" fmla="*/ 476250 w 552450"/>
                      <a:gd name="connsiteY17" fmla="*/ 70875 h 794775"/>
                      <a:gd name="connsiteX18" fmla="*/ 485775 w 552450"/>
                      <a:gd name="connsiteY18" fmla="*/ 42300 h 794775"/>
                      <a:gd name="connsiteX19" fmla="*/ 495300 w 552450"/>
                      <a:gd name="connsiteY19" fmla="*/ 4200 h 794775"/>
                      <a:gd name="connsiteX20" fmla="*/ 552450 w 552450"/>
                      <a:gd name="connsiteY20" fmla="*/ 4200 h 79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450" h="794775">
                        <a:moveTo>
                          <a:pt x="0" y="794775"/>
                        </a:moveTo>
                        <a:cubicBezTo>
                          <a:pt x="6350" y="772550"/>
                          <a:pt x="9364" y="749087"/>
                          <a:pt x="19050" y="728100"/>
                        </a:cubicBezTo>
                        <a:lnTo>
                          <a:pt x="76200" y="642375"/>
                        </a:lnTo>
                        <a:lnTo>
                          <a:pt x="95250" y="613800"/>
                        </a:lnTo>
                        <a:cubicBezTo>
                          <a:pt x="101600" y="604275"/>
                          <a:pt x="106205" y="593320"/>
                          <a:pt x="114300" y="585225"/>
                        </a:cubicBezTo>
                        <a:cubicBezTo>
                          <a:pt x="135366" y="564159"/>
                          <a:pt x="148664" y="554597"/>
                          <a:pt x="161925" y="528075"/>
                        </a:cubicBezTo>
                        <a:cubicBezTo>
                          <a:pt x="166415" y="519095"/>
                          <a:pt x="166960" y="508480"/>
                          <a:pt x="171450" y="499500"/>
                        </a:cubicBezTo>
                        <a:cubicBezTo>
                          <a:pt x="176570" y="489261"/>
                          <a:pt x="185851" y="481386"/>
                          <a:pt x="190500" y="470925"/>
                        </a:cubicBezTo>
                        <a:cubicBezTo>
                          <a:pt x="198655" y="452575"/>
                          <a:pt x="203200" y="432825"/>
                          <a:pt x="209550" y="413775"/>
                        </a:cubicBezTo>
                        <a:cubicBezTo>
                          <a:pt x="212725" y="404250"/>
                          <a:pt x="213506" y="393554"/>
                          <a:pt x="219075" y="385200"/>
                        </a:cubicBezTo>
                        <a:cubicBezTo>
                          <a:pt x="225425" y="375675"/>
                          <a:pt x="233005" y="366864"/>
                          <a:pt x="238125" y="356625"/>
                        </a:cubicBezTo>
                        <a:cubicBezTo>
                          <a:pt x="242615" y="347645"/>
                          <a:pt x="240550" y="335150"/>
                          <a:pt x="247650" y="328050"/>
                        </a:cubicBezTo>
                        <a:cubicBezTo>
                          <a:pt x="254750" y="320950"/>
                          <a:pt x="267448" y="323401"/>
                          <a:pt x="276225" y="318525"/>
                        </a:cubicBezTo>
                        <a:cubicBezTo>
                          <a:pt x="296239" y="307406"/>
                          <a:pt x="333375" y="280425"/>
                          <a:pt x="333375" y="280425"/>
                        </a:cubicBezTo>
                        <a:cubicBezTo>
                          <a:pt x="384175" y="204225"/>
                          <a:pt x="317500" y="296300"/>
                          <a:pt x="381000" y="232800"/>
                        </a:cubicBezTo>
                        <a:cubicBezTo>
                          <a:pt x="444500" y="169300"/>
                          <a:pt x="352425" y="235975"/>
                          <a:pt x="428625" y="185175"/>
                        </a:cubicBezTo>
                        <a:cubicBezTo>
                          <a:pt x="458814" y="139892"/>
                          <a:pt x="444055" y="167460"/>
                          <a:pt x="466725" y="99450"/>
                        </a:cubicBezTo>
                        <a:lnTo>
                          <a:pt x="476250" y="70875"/>
                        </a:lnTo>
                        <a:cubicBezTo>
                          <a:pt x="479425" y="61350"/>
                          <a:pt x="483340" y="52040"/>
                          <a:pt x="485775" y="42300"/>
                        </a:cubicBezTo>
                        <a:cubicBezTo>
                          <a:pt x="488950" y="29600"/>
                          <a:pt x="483934" y="10695"/>
                          <a:pt x="495300" y="4200"/>
                        </a:cubicBezTo>
                        <a:cubicBezTo>
                          <a:pt x="511840" y="-5251"/>
                          <a:pt x="533400" y="4200"/>
                          <a:pt x="552450" y="4200"/>
                        </a:cubicBezTo>
                      </a:path>
                    </a:pathLst>
                  </a:custGeom>
                  <a:ln w="44450">
                    <a:solidFill>
                      <a:srgbClr val="AB794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60D3D680-3063-A64A-9723-E64F651FD0D1}"/>
                      </a:ext>
                    </a:extLst>
                  </p:cNvPr>
                  <p:cNvCxnSpPr/>
                  <p:nvPr/>
                </p:nvCxnSpPr>
                <p:spPr>
                  <a:xfrm flipV="1">
                    <a:off x="7086600" y="2000250"/>
                    <a:ext cx="0" cy="2857500"/>
                  </a:xfrm>
                  <a:prstGeom prst="line">
                    <a:avLst/>
                  </a:prstGeom>
                  <a:ln w="44450">
                    <a:solidFill>
                      <a:srgbClr val="AB7942"/>
                    </a:solidFill>
                  </a:ln>
                </p:spPr>
                <p:style>
                  <a:lnRef idx="3">
                    <a:schemeClr val="accent2"/>
                  </a:lnRef>
                  <a:fillRef idx="0">
                    <a:schemeClr val="accent2"/>
                  </a:fillRef>
                  <a:effectRef idx="2">
                    <a:schemeClr val="accent2"/>
                  </a:effectRef>
                  <a:fontRef idx="minor">
                    <a:schemeClr val="tx1"/>
                  </a:fontRef>
                </p:style>
              </p:cxnSp>
            </p:grpSp>
            <p:grpSp>
              <p:nvGrpSpPr>
                <p:cNvPr id="25" name="グループ化 24">
                  <a:extLst>
                    <a:ext uri="{FF2B5EF4-FFF2-40B4-BE49-F238E27FC236}">
                      <a16:creationId xmlns:a16="http://schemas.microsoft.com/office/drawing/2014/main" id="{0B4645AE-9C8C-8249-8D2A-AB712EC32BC7}"/>
                    </a:ext>
                  </a:extLst>
                </p:cNvPr>
                <p:cNvGrpSpPr/>
                <p:nvPr/>
              </p:nvGrpSpPr>
              <p:grpSpPr>
                <a:xfrm>
                  <a:off x="6497079" y="1569308"/>
                  <a:ext cx="447418" cy="3288442"/>
                  <a:chOff x="6497079" y="1569308"/>
                  <a:chExt cx="447418" cy="3288442"/>
                </a:xfrm>
              </p:grpSpPr>
              <p:cxnSp>
                <p:nvCxnSpPr>
                  <p:cNvPr id="38" name="直線コネクタ 37">
                    <a:extLst>
                      <a:ext uri="{FF2B5EF4-FFF2-40B4-BE49-F238E27FC236}">
                        <a16:creationId xmlns:a16="http://schemas.microsoft.com/office/drawing/2014/main" id="{BD5222ED-97A2-DF4D-B6BF-BB3F81D3AF5B}"/>
                      </a:ext>
                    </a:extLst>
                  </p:cNvPr>
                  <p:cNvCxnSpPr>
                    <a:cxnSpLocks/>
                  </p:cNvCxnSpPr>
                  <p:nvPr/>
                </p:nvCxnSpPr>
                <p:spPr>
                  <a:xfrm>
                    <a:off x="6497079" y="1569308"/>
                    <a:ext cx="435061" cy="430942"/>
                  </a:xfrm>
                  <a:prstGeom prst="line">
                    <a:avLst/>
                  </a:prstGeom>
                  <a:ln w="31750">
                    <a:solidFill>
                      <a:srgbClr val="FF40FF"/>
                    </a:solidFill>
                  </a:ln>
                </p:spPr>
                <p:style>
                  <a:lnRef idx="3">
                    <a:schemeClr val="accent5"/>
                  </a:lnRef>
                  <a:fillRef idx="0">
                    <a:schemeClr val="accent5"/>
                  </a:fillRef>
                  <a:effectRef idx="2">
                    <a:schemeClr val="accent5"/>
                  </a:effectRef>
                  <a:fontRef idx="minor">
                    <a:schemeClr val="tx1"/>
                  </a:fontRef>
                </p:style>
              </p:cxnSp>
              <p:cxnSp>
                <p:nvCxnSpPr>
                  <p:cNvPr id="39" name="直線コネクタ 38">
                    <a:extLst>
                      <a:ext uri="{FF2B5EF4-FFF2-40B4-BE49-F238E27FC236}">
                        <a16:creationId xmlns:a16="http://schemas.microsoft.com/office/drawing/2014/main" id="{8582D56C-C8E4-4144-A4E3-E44FB5F02F49}"/>
                      </a:ext>
                    </a:extLst>
                  </p:cNvPr>
                  <p:cNvCxnSpPr/>
                  <p:nvPr/>
                </p:nvCxnSpPr>
                <p:spPr>
                  <a:xfrm>
                    <a:off x="6944497" y="2000250"/>
                    <a:ext cx="0" cy="2857500"/>
                  </a:xfrm>
                  <a:prstGeom prst="line">
                    <a:avLst/>
                  </a:prstGeom>
                  <a:ln w="31750">
                    <a:solidFill>
                      <a:srgbClr val="FF40FF"/>
                    </a:solidFill>
                  </a:ln>
                </p:spPr>
                <p:style>
                  <a:lnRef idx="3">
                    <a:schemeClr val="accent5"/>
                  </a:lnRef>
                  <a:fillRef idx="0">
                    <a:schemeClr val="accent5"/>
                  </a:fillRef>
                  <a:effectRef idx="2">
                    <a:schemeClr val="accent5"/>
                  </a:effectRef>
                  <a:fontRef idx="minor">
                    <a:schemeClr val="tx1"/>
                  </a:fontRef>
                </p:style>
              </p:cxnSp>
            </p:grpSp>
            <p:sp>
              <p:nvSpPr>
                <p:cNvPr id="26" name="円/楕円 25">
                  <a:extLst>
                    <a:ext uri="{FF2B5EF4-FFF2-40B4-BE49-F238E27FC236}">
                      <a16:creationId xmlns:a16="http://schemas.microsoft.com/office/drawing/2014/main" id="{AA617879-4CDD-DD42-A3D5-E46D9D4111D6}"/>
                    </a:ext>
                  </a:extLst>
                </p:cNvPr>
                <p:cNvSpPr/>
                <p:nvPr/>
              </p:nvSpPr>
              <p:spPr>
                <a:xfrm rot="1653957">
                  <a:off x="6728766" y="4758894"/>
                  <a:ext cx="153946" cy="4927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id="{1A8E3C4D-D0EE-364F-AE52-0B31BE16A346}"/>
                    </a:ext>
                  </a:extLst>
                </p:cNvPr>
                <p:cNvSpPr/>
                <p:nvPr/>
              </p:nvSpPr>
              <p:spPr>
                <a:xfrm>
                  <a:off x="5457827" y="4882464"/>
                  <a:ext cx="371473" cy="2703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a:extLst>
                    <a:ext uri="{FF2B5EF4-FFF2-40B4-BE49-F238E27FC236}">
                      <a16:creationId xmlns:a16="http://schemas.microsoft.com/office/drawing/2014/main" id="{41BD18EB-D173-464F-849B-29D0C2944C8E}"/>
                    </a:ext>
                  </a:extLst>
                </p:cNvPr>
                <p:cNvSpPr/>
                <p:nvPr/>
              </p:nvSpPr>
              <p:spPr>
                <a:xfrm>
                  <a:off x="5350476" y="1594034"/>
                  <a:ext cx="667094" cy="2965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3C2E9887-E614-E342-93B4-DB0A2DDC8E1E}"/>
                    </a:ext>
                  </a:extLst>
                </p:cNvPr>
                <p:cNvSpPr/>
                <p:nvPr/>
              </p:nvSpPr>
              <p:spPr>
                <a:xfrm>
                  <a:off x="7339914" y="4917985"/>
                  <a:ext cx="383059" cy="3336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3638656-39D6-6E4E-98AE-93190E694418}"/>
                    </a:ext>
                  </a:extLst>
                </p:cNvPr>
                <p:cNvSpPr/>
                <p:nvPr/>
              </p:nvSpPr>
              <p:spPr>
                <a:xfrm>
                  <a:off x="5229225" y="5758249"/>
                  <a:ext cx="323850" cy="3187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a:extLst>
                    <a:ext uri="{FF2B5EF4-FFF2-40B4-BE49-F238E27FC236}">
                      <a16:creationId xmlns:a16="http://schemas.microsoft.com/office/drawing/2014/main" id="{ECAC7D68-C1EC-9C4D-B9E0-49A0929F9FF4}"/>
                    </a:ext>
                  </a:extLst>
                </p:cNvPr>
                <p:cNvSpPr/>
                <p:nvPr/>
              </p:nvSpPr>
              <p:spPr>
                <a:xfrm>
                  <a:off x="4893278" y="4505325"/>
                  <a:ext cx="345990" cy="3524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a:extLst>
                    <a:ext uri="{FF2B5EF4-FFF2-40B4-BE49-F238E27FC236}">
                      <a16:creationId xmlns:a16="http://schemas.microsoft.com/office/drawing/2014/main" id="{C8D6DCF0-B969-BA4C-B24A-0DC40106DB9E}"/>
                    </a:ext>
                  </a:extLst>
                </p:cNvPr>
                <p:cNvSpPr/>
                <p:nvPr/>
              </p:nvSpPr>
              <p:spPr>
                <a:xfrm>
                  <a:off x="4508414" y="2328205"/>
                  <a:ext cx="104774" cy="176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a:extLst>
                    <a:ext uri="{FF2B5EF4-FFF2-40B4-BE49-F238E27FC236}">
                      <a16:creationId xmlns:a16="http://schemas.microsoft.com/office/drawing/2014/main" id="{ED33821E-E523-604E-AD9A-8AA5776C7FBB}"/>
                    </a:ext>
                  </a:extLst>
                </p:cNvPr>
                <p:cNvSpPr/>
                <p:nvPr/>
              </p:nvSpPr>
              <p:spPr>
                <a:xfrm>
                  <a:off x="4508414" y="2715385"/>
                  <a:ext cx="104774" cy="176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96026CC2-E915-B442-997C-4524F7E7B842}"/>
                    </a:ext>
                  </a:extLst>
                </p:cNvPr>
                <p:cNvSpPr/>
                <p:nvPr/>
              </p:nvSpPr>
              <p:spPr>
                <a:xfrm>
                  <a:off x="4508414" y="3164351"/>
                  <a:ext cx="104774" cy="176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86CC34B0-662B-7847-BDE5-B35AAB95BA2C}"/>
                    </a:ext>
                  </a:extLst>
                </p:cNvPr>
                <p:cNvSpPr/>
                <p:nvPr/>
              </p:nvSpPr>
              <p:spPr>
                <a:xfrm>
                  <a:off x="4508414" y="3514457"/>
                  <a:ext cx="104774" cy="176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F80924C3-CBEF-1B44-9F1B-95689ECF7315}"/>
                    </a:ext>
                  </a:extLst>
                </p:cNvPr>
                <p:cNvSpPr/>
                <p:nvPr/>
              </p:nvSpPr>
              <p:spPr>
                <a:xfrm>
                  <a:off x="4508414" y="3827497"/>
                  <a:ext cx="104774" cy="176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a:extLst>
                    <a:ext uri="{FF2B5EF4-FFF2-40B4-BE49-F238E27FC236}">
                      <a16:creationId xmlns:a16="http://schemas.microsoft.com/office/drawing/2014/main" id="{7094122D-25BB-7349-AF66-C1189FD8DB91}"/>
                    </a:ext>
                  </a:extLst>
                </p:cNvPr>
                <p:cNvSpPr/>
                <p:nvPr/>
              </p:nvSpPr>
              <p:spPr>
                <a:xfrm>
                  <a:off x="4508414" y="4239386"/>
                  <a:ext cx="104774" cy="176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C09298D6-F23F-5344-B5D4-D644FC420C8B}"/>
                  </a:ext>
                </a:extLst>
              </p:cNvPr>
              <p:cNvSpPr txBox="1"/>
              <p:nvPr/>
            </p:nvSpPr>
            <p:spPr>
              <a:xfrm>
                <a:off x="5325749" y="3740757"/>
                <a:ext cx="877163" cy="369332"/>
              </a:xfrm>
              <a:prstGeom prst="rect">
                <a:avLst/>
              </a:prstGeom>
              <a:noFill/>
            </p:spPr>
            <p:txBody>
              <a:bodyPr wrap="none" rtlCol="0">
                <a:spAutoFit/>
              </a:bodyPr>
              <a:lstStyle/>
              <a:p>
                <a:r>
                  <a:rPr kumimoji="1" lang="ja-JP" altLang="en-US" b="1"/>
                  <a:t>町人町</a:t>
                </a:r>
              </a:p>
            </p:txBody>
          </p:sp>
          <p:sp>
            <p:nvSpPr>
              <p:cNvPr id="19" name="テキスト ボックス 18">
                <a:extLst>
                  <a:ext uri="{FF2B5EF4-FFF2-40B4-BE49-F238E27FC236}">
                    <a16:creationId xmlns:a16="http://schemas.microsoft.com/office/drawing/2014/main" id="{B9584CC8-35BC-364B-B621-EFCBFDA9FCBB}"/>
                  </a:ext>
                </a:extLst>
              </p:cNvPr>
              <p:cNvSpPr txBox="1"/>
              <p:nvPr/>
            </p:nvSpPr>
            <p:spPr>
              <a:xfrm>
                <a:off x="5646172" y="2100628"/>
                <a:ext cx="461665" cy="1477328"/>
              </a:xfrm>
              <a:prstGeom prst="rect">
                <a:avLst/>
              </a:prstGeom>
              <a:noFill/>
            </p:spPr>
            <p:txBody>
              <a:bodyPr vert="eaVert" wrap="none" rtlCol="0">
                <a:spAutoFit/>
              </a:bodyPr>
              <a:lstStyle/>
              <a:p>
                <a:r>
                  <a:rPr kumimoji="1" lang="ja-JP" altLang="en-US" b="1"/>
                  <a:t>武家・公家町</a:t>
                </a:r>
              </a:p>
            </p:txBody>
          </p:sp>
        </p:grpSp>
        <p:sp>
          <p:nvSpPr>
            <p:cNvPr id="7" name="テキスト ボックス 6">
              <a:extLst>
                <a:ext uri="{FF2B5EF4-FFF2-40B4-BE49-F238E27FC236}">
                  <a16:creationId xmlns:a16="http://schemas.microsoft.com/office/drawing/2014/main" id="{5B7D7B3B-5FDF-1B48-BAFA-C84CA083797D}"/>
                </a:ext>
              </a:extLst>
            </p:cNvPr>
            <p:cNvSpPr txBox="1"/>
            <p:nvPr/>
          </p:nvSpPr>
          <p:spPr>
            <a:xfrm>
              <a:off x="5223046" y="5128054"/>
              <a:ext cx="877163" cy="369332"/>
            </a:xfrm>
            <a:prstGeom prst="rect">
              <a:avLst/>
            </a:prstGeom>
            <a:noFill/>
          </p:spPr>
          <p:txBody>
            <a:bodyPr wrap="none" rtlCol="0">
              <a:spAutoFit/>
            </a:bodyPr>
            <a:lstStyle/>
            <a:p>
              <a:r>
                <a:rPr kumimoji="1" lang="ja-JP" altLang="en-US"/>
                <a:t>本願寺</a:t>
              </a:r>
            </a:p>
          </p:txBody>
        </p:sp>
        <p:sp>
          <p:nvSpPr>
            <p:cNvPr id="8" name="テキスト ボックス 7">
              <a:extLst>
                <a:ext uri="{FF2B5EF4-FFF2-40B4-BE49-F238E27FC236}">
                  <a16:creationId xmlns:a16="http://schemas.microsoft.com/office/drawing/2014/main" id="{C78D998F-7670-9C4F-924D-B38090DD78BD}"/>
                </a:ext>
              </a:extLst>
            </p:cNvPr>
            <p:cNvSpPr txBox="1"/>
            <p:nvPr/>
          </p:nvSpPr>
          <p:spPr>
            <a:xfrm>
              <a:off x="5140407" y="4510214"/>
              <a:ext cx="877163" cy="369332"/>
            </a:xfrm>
            <a:prstGeom prst="rect">
              <a:avLst/>
            </a:prstGeom>
            <a:noFill/>
          </p:spPr>
          <p:txBody>
            <a:bodyPr wrap="none" rtlCol="0">
              <a:spAutoFit/>
            </a:bodyPr>
            <a:lstStyle/>
            <a:p>
              <a:r>
                <a:rPr kumimoji="1" lang="ja-JP" altLang="en-US"/>
                <a:t>本国寺</a:t>
              </a:r>
            </a:p>
          </p:txBody>
        </p:sp>
        <p:sp>
          <p:nvSpPr>
            <p:cNvPr id="9" name="テキスト ボックス 8">
              <a:extLst>
                <a:ext uri="{FF2B5EF4-FFF2-40B4-BE49-F238E27FC236}">
                  <a16:creationId xmlns:a16="http://schemas.microsoft.com/office/drawing/2014/main" id="{C94D5511-B102-9740-83B6-728BB24DD246}"/>
                </a:ext>
              </a:extLst>
            </p:cNvPr>
            <p:cNvSpPr txBox="1"/>
            <p:nvPr/>
          </p:nvSpPr>
          <p:spPr>
            <a:xfrm>
              <a:off x="5016843" y="5426159"/>
              <a:ext cx="646331" cy="369332"/>
            </a:xfrm>
            <a:prstGeom prst="rect">
              <a:avLst/>
            </a:prstGeom>
            <a:noFill/>
          </p:spPr>
          <p:txBody>
            <a:bodyPr wrap="none" rtlCol="0">
              <a:spAutoFit/>
            </a:bodyPr>
            <a:lstStyle/>
            <a:p>
              <a:r>
                <a:rPr kumimoji="1" lang="ja-JP" altLang="en-US"/>
                <a:t>東寺</a:t>
              </a:r>
            </a:p>
          </p:txBody>
        </p:sp>
        <p:sp>
          <p:nvSpPr>
            <p:cNvPr id="10" name="テキスト ボックス 9">
              <a:extLst>
                <a:ext uri="{FF2B5EF4-FFF2-40B4-BE49-F238E27FC236}">
                  <a16:creationId xmlns:a16="http://schemas.microsoft.com/office/drawing/2014/main" id="{F34D064C-F4D2-054F-BFF7-D4FBA06B204B}"/>
                </a:ext>
              </a:extLst>
            </p:cNvPr>
            <p:cNvSpPr txBox="1"/>
            <p:nvPr/>
          </p:nvSpPr>
          <p:spPr>
            <a:xfrm rot="2673158">
              <a:off x="6344743" y="1085851"/>
              <a:ext cx="877163" cy="369332"/>
            </a:xfrm>
            <a:prstGeom prst="rect">
              <a:avLst/>
            </a:prstGeom>
            <a:noFill/>
          </p:spPr>
          <p:txBody>
            <a:bodyPr wrap="square" rtlCol="0">
              <a:spAutoFit/>
            </a:bodyPr>
            <a:lstStyle/>
            <a:p>
              <a:r>
                <a:rPr kumimoji="1" lang="ja-JP" altLang="en-US" b="1"/>
                <a:t>お土居</a:t>
              </a:r>
            </a:p>
          </p:txBody>
        </p:sp>
        <p:sp>
          <p:nvSpPr>
            <p:cNvPr id="11" name="テキスト ボックス 10">
              <a:extLst>
                <a:ext uri="{FF2B5EF4-FFF2-40B4-BE49-F238E27FC236}">
                  <a16:creationId xmlns:a16="http://schemas.microsoft.com/office/drawing/2014/main" id="{97FAA380-F228-DC4E-8157-EE3D9B149A5F}"/>
                </a:ext>
              </a:extLst>
            </p:cNvPr>
            <p:cNvSpPr txBox="1"/>
            <p:nvPr/>
          </p:nvSpPr>
          <p:spPr>
            <a:xfrm>
              <a:off x="7624117" y="3163331"/>
              <a:ext cx="646331" cy="369332"/>
            </a:xfrm>
            <a:prstGeom prst="rect">
              <a:avLst/>
            </a:prstGeom>
            <a:noFill/>
          </p:spPr>
          <p:txBody>
            <a:bodyPr wrap="none" rtlCol="0">
              <a:spAutoFit/>
            </a:bodyPr>
            <a:lstStyle/>
            <a:p>
              <a:r>
                <a:rPr kumimoji="1" lang="ja-JP" altLang="en-US" b="1"/>
                <a:t>寺町</a:t>
              </a:r>
            </a:p>
          </p:txBody>
        </p:sp>
        <p:sp>
          <p:nvSpPr>
            <p:cNvPr id="12" name="テキスト ボックス 11">
              <a:extLst>
                <a:ext uri="{FF2B5EF4-FFF2-40B4-BE49-F238E27FC236}">
                  <a16:creationId xmlns:a16="http://schemas.microsoft.com/office/drawing/2014/main" id="{CE73535B-91B1-E142-8772-B8C692364227}"/>
                </a:ext>
              </a:extLst>
            </p:cNvPr>
            <p:cNvSpPr txBox="1"/>
            <p:nvPr/>
          </p:nvSpPr>
          <p:spPr>
            <a:xfrm>
              <a:off x="5321902" y="1285101"/>
              <a:ext cx="877163" cy="369332"/>
            </a:xfrm>
            <a:prstGeom prst="rect">
              <a:avLst/>
            </a:prstGeom>
            <a:noFill/>
          </p:spPr>
          <p:txBody>
            <a:bodyPr wrap="none" rtlCol="0">
              <a:spAutoFit/>
            </a:bodyPr>
            <a:lstStyle/>
            <a:p>
              <a:r>
                <a:rPr kumimoji="1" lang="ja-JP" altLang="en-US" b="1"/>
                <a:t>寺之内</a:t>
              </a:r>
            </a:p>
          </p:txBody>
        </p:sp>
        <p:cxnSp>
          <p:nvCxnSpPr>
            <p:cNvPr id="13" name="直線矢印コネクタ 12">
              <a:extLst>
                <a:ext uri="{FF2B5EF4-FFF2-40B4-BE49-F238E27FC236}">
                  <a16:creationId xmlns:a16="http://schemas.microsoft.com/office/drawing/2014/main" id="{4AC59328-3D5C-1243-9965-CFE80C23A6CF}"/>
                </a:ext>
              </a:extLst>
            </p:cNvPr>
            <p:cNvCxnSpPr>
              <a:cxnSpLocks/>
            </p:cNvCxnSpPr>
            <p:nvPr/>
          </p:nvCxnSpPr>
          <p:spPr>
            <a:xfrm flipH="1" flipV="1">
              <a:off x="7086600" y="2100628"/>
              <a:ext cx="562235" cy="107763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06EFFBA5-C713-6447-93F6-0C6C15B4BB2A}"/>
                </a:ext>
              </a:extLst>
            </p:cNvPr>
            <p:cNvCxnSpPr>
              <a:cxnSpLocks/>
            </p:cNvCxnSpPr>
            <p:nvPr/>
          </p:nvCxnSpPr>
          <p:spPr>
            <a:xfrm flipH="1">
              <a:off x="7239001" y="3491305"/>
              <a:ext cx="438664"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A6FAF34F-94B3-2144-BDC1-ED421E198FF5}"/>
                </a:ext>
              </a:extLst>
            </p:cNvPr>
            <p:cNvCxnSpPr>
              <a:cxnSpLocks/>
            </p:cNvCxnSpPr>
            <p:nvPr/>
          </p:nvCxnSpPr>
          <p:spPr>
            <a:xfrm flipH="1">
              <a:off x="7086600" y="3643705"/>
              <a:ext cx="743465" cy="120639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8380E81-E02C-5D41-A5F1-03FAFFC24E45}"/>
                </a:ext>
              </a:extLst>
            </p:cNvPr>
            <p:cNvSpPr txBox="1"/>
            <p:nvPr/>
          </p:nvSpPr>
          <p:spPr>
            <a:xfrm>
              <a:off x="7086600" y="5240805"/>
              <a:ext cx="877163" cy="369332"/>
            </a:xfrm>
            <a:prstGeom prst="rect">
              <a:avLst/>
            </a:prstGeom>
            <a:noFill/>
          </p:spPr>
          <p:txBody>
            <a:bodyPr wrap="none" rtlCol="0">
              <a:spAutoFit/>
            </a:bodyPr>
            <a:lstStyle/>
            <a:p>
              <a:r>
                <a:rPr kumimoji="1" lang="ja-JP" altLang="en-US"/>
                <a:t>方広寺</a:t>
              </a:r>
            </a:p>
          </p:txBody>
        </p:sp>
      </p:grpSp>
      <p:sp>
        <p:nvSpPr>
          <p:cNvPr id="2" name="テキスト ボックス 1">
            <a:extLst>
              <a:ext uri="{FF2B5EF4-FFF2-40B4-BE49-F238E27FC236}">
                <a16:creationId xmlns:a16="http://schemas.microsoft.com/office/drawing/2014/main" id="{29FDA9C0-8FAA-844A-ABCE-055331EA3740}"/>
              </a:ext>
            </a:extLst>
          </p:cNvPr>
          <p:cNvSpPr txBox="1"/>
          <p:nvPr/>
        </p:nvSpPr>
        <p:spPr>
          <a:xfrm>
            <a:off x="767408" y="4004369"/>
            <a:ext cx="2492990" cy="646331"/>
          </a:xfrm>
          <a:prstGeom prst="rect">
            <a:avLst/>
          </a:prstGeom>
          <a:noFill/>
        </p:spPr>
        <p:txBody>
          <a:bodyPr wrap="none" rtlCol="0">
            <a:spAutoFit/>
          </a:bodyPr>
          <a:lstStyle/>
          <a:p>
            <a:r>
              <a:rPr kumimoji="1" lang="ja-JP" altLang="en-US" sz="3600"/>
              <a:t>城下町化？</a:t>
            </a:r>
          </a:p>
        </p:txBody>
      </p:sp>
      <p:pic>
        <p:nvPicPr>
          <p:cNvPr id="59" name="図 58">
            <a:extLst>
              <a:ext uri="{FF2B5EF4-FFF2-40B4-BE49-F238E27FC236}">
                <a16:creationId xmlns:a16="http://schemas.microsoft.com/office/drawing/2014/main" id="{DD926289-2DDB-864E-A39C-97F5ABDFD31D}"/>
              </a:ext>
            </a:extLst>
          </p:cNvPr>
          <p:cNvPicPr>
            <a:picLocks noChangeAspect="1"/>
          </p:cNvPicPr>
          <p:nvPr/>
        </p:nvPicPr>
        <p:blipFill>
          <a:blip r:embed="rId4"/>
          <a:stretch>
            <a:fillRect/>
          </a:stretch>
        </p:blipFill>
        <p:spPr>
          <a:xfrm>
            <a:off x="8064386" y="227574"/>
            <a:ext cx="3759200" cy="2603500"/>
          </a:xfrm>
          <a:prstGeom prst="rect">
            <a:avLst/>
          </a:prstGeom>
        </p:spPr>
      </p:pic>
    </p:spTree>
    <p:extLst>
      <p:ext uri="{BB962C8B-B14F-4D97-AF65-F5344CB8AC3E}">
        <p14:creationId xmlns:p14="http://schemas.microsoft.com/office/powerpoint/2010/main" val="210056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6ABF747-EB6D-CD48-93FA-CF70DA6F82BB}"/>
              </a:ext>
            </a:extLst>
          </p:cNvPr>
          <p:cNvSpPr>
            <a:spLocks noGrp="1"/>
          </p:cNvSpPr>
          <p:nvPr>
            <p:ph type="title"/>
          </p:nvPr>
        </p:nvSpPr>
        <p:spPr>
          <a:xfrm>
            <a:off x="838200" y="365125"/>
            <a:ext cx="4537720" cy="1325563"/>
          </a:xfrm>
        </p:spPr>
        <p:txBody>
          <a:bodyPr>
            <a:normAutofit/>
          </a:bodyPr>
          <a:lstStyle/>
          <a:p>
            <a:r>
              <a:rPr kumimoji="1" lang="ja-JP" altLang="en-US" sz="4000"/>
              <a:t>寺町の寺院配置図</a:t>
            </a:r>
          </a:p>
        </p:txBody>
      </p:sp>
      <p:sp>
        <p:nvSpPr>
          <p:cNvPr id="7" name="コンテンツ プレースホルダー 6">
            <a:extLst>
              <a:ext uri="{FF2B5EF4-FFF2-40B4-BE49-F238E27FC236}">
                <a16:creationId xmlns:a16="http://schemas.microsoft.com/office/drawing/2014/main" id="{25AED375-0506-AF4E-B75D-DB4DF5FF4D18}"/>
              </a:ext>
            </a:extLst>
          </p:cNvPr>
          <p:cNvSpPr>
            <a:spLocks noGrp="1"/>
          </p:cNvSpPr>
          <p:nvPr>
            <p:ph idx="1"/>
          </p:nvPr>
        </p:nvSpPr>
        <p:spPr>
          <a:xfrm>
            <a:off x="551384" y="1825625"/>
            <a:ext cx="4824536" cy="4351338"/>
          </a:xfrm>
        </p:spPr>
        <p:txBody>
          <a:bodyPr>
            <a:normAutofit/>
          </a:bodyPr>
          <a:lstStyle/>
          <a:p>
            <a:r>
              <a:rPr lang="ja-JP" altLang="en-US" sz="2400"/>
              <a:t>「京都の歴史」４巻より</a:t>
            </a:r>
            <a:endParaRPr lang="en-US" altLang="ja-JP" sz="2400" dirty="0"/>
          </a:p>
          <a:p>
            <a:r>
              <a:rPr kumimoji="1" lang="ja-JP" altLang="en-US" sz="2400"/>
              <a:t>寛永</a:t>
            </a:r>
            <a:r>
              <a:rPr kumimoji="1" lang="en-US" altLang="ja-JP" sz="2400" dirty="0"/>
              <a:t>14</a:t>
            </a:r>
            <a:r>
              <a:rPr kumimoji="1" lang="ja-JP" altLang="en-US" sz="2400"/>
              <a:t>年（</a:t>
            </a:r>
            <a:r>
              <a:rPr kumimoji="1" lang="en-US" altLang="ja-JP" sz="2400" dirty="0"/>
              <a:t>1637</a:t>
            </a:r>
            <a:r>
              <a:rPr lang="ja-JP" altLang="en-US" sz="2400"/>
              <a:t>）の「洛中絵図」を基準に</a:t>
            </a:r>
            <a:r>
              <a:rPr lang="en-US" altLang="ja-JP" sz="2400" dirty="0"/>
              <a:t>117</a:t>
            </a:r>
            <a:r>
              <a:rPr lang="ja-JP" altLang="en-US" sz="2400"/>
              <a:t>の寺院を描いている。</a:t>
            </a:r>
            <a:endParaRPr lang="en-US" altLang="ja-JP" sz="2400" dirty="0"/>
          </a:p>
          <a:p>
            <a:r>
              <a:rPr kumimoji="1" lang="ja-JP" altLang="en-US" sz="2400"/>
              <a:t>五条以南の下寺町にも</a:t>
            </a:r>
            <a:r>
              <a:rPr kumimoji="1" lang="en-US" altLang="ja-JP" sz="2400" dirty="0"/>
              <a:t>20</a:t>
            </a:r>
            <a:r>
              <a:rPr kumimoji="1" lang="ja-JP" altLang="en-US" sz="2400"/>
              <a:t>の寺院があった。</a:t>
            </a:r>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8</a:t>
            </a:fld>
            <a:endParaRPr lang="es-ES" altLang="ja-JP"/>
          </a:p>
        </p:txBody>
      </p:sp>
      <p:pic>
        <p:nvPicPr>
          <p:cNvPr id="5" name="図 4">
            <a:extLst>
              <a:ext uri="{FF2B5EF4-FFF2-40B4-BE49-F238E27FC236}">
                <a16:creationId xmlns:a16="http://schemas.microsoft.com/office/drawing/2014/main" id="{1690CF72-4B43-834F-B522-8881E0E3B6C0}"/>
              </a:ext>
            </a:extLst>
          </p:cNvPr>
          <p:cNvPicPr>
            <a:picLocks noChangeAspect="1"/>
          </p:cNvPicPr>
          <p:nvPr/>
        </p:nvPicPr>
        <p:blipFill>
          <a:blip r:embed="rId4"/>
          <a:stretch>
            <a:fillRect/>
          </a:stretch>
        </p:blipFill>
        <p:spPr>
          <a:xfrm>
            <a:off x="6312024" y="116632"/>
            <a:ext cx="4106455" cy="6552728"/>
          </a:xfrm>
          <a:prstGeom prst="rect">
            <a:avLst/>
          </a:prstGeom>
        </p:spPr>
      </p:pic>
      <p:sp>
        <p:nvSpPr>
          <p:cNvPr id="8" name="テキスト ボックス 7">
            <a:extLst>
              <a:ext uri="{FF2B5EF4-FFF2-40B4-BE49-F238E27FC236}">
                <a16:creationId xmlns:a16="http://schemas.microsoft.com/office/drawing/2014/main" id="{4EDE5601-59A8-AC40-B0D7-0FB9FCE05ABA}"/>
              </a:ext>
            </a:extLst>
          </p:cNvPr>
          <p:cNvSpPr txBox="1"/>
          <p:nvPr/>
        </p:nvSpPr>
        <p:spPr>
          <a:xfrm>
            <a:off x="5375920" y="476672"/>
            <a:ext cx="1082348" cy="307777"/>
          </a:xfrm>
          <a:prstGeom prst="rect">
            <a:avLst/>
          </a:prstGeom>
          <a:noFill/>
        </p:spPr>
        <p:txBody>
          <a:bodyPr wrap="none" rtlCol="0">
            <a:spAutoFit/>
          </a:bodyPr>
          <a:lstStyle/>
          <a:p>
            <a:r>
              <a:rPr kumimoji="1" lang="ja-JP" altLang="en-US" sz="1400">
                <a:latin typeface="Osaka Regular-Mono" panose="020B0600000000000000" pitchFamily="34" charset="-128"/>
                <a:ea typeface="Osaka Regular-Mono" panose="020B0600000000000000" pitchFamily="34" charset="-128"/>
              </a:rPr>
              <a:t>鞍馬口通り</a:t>
            </a:r>
          </a:p>
        </p:txBody>
      </p:sp>
      <p:sp>
        <p:nvSpPr>
          <p:cNvPr id="9" name="テキスト ボックス 8">
            <a:extLst>
              <a:ext uri="{FF2B5EF4-FFF2-40B4-BE49-F238E27FC236}">
                <a16:creationId xmlns:a16="http://schemas.microsoft.com/office/drawing/2014/main" id="{40154DDC-D2E4-634E-A967-BF97F0E12C59}"/>
              </a:ext>
            </a:extLst>
          </p:cNvPr>
          <p:cNvSpPr txBox="1"/>
          <p:nvPr/>
        </p:nvSpPr>
        <p:spPr>
          <a:xfrm>
            <a:off x="5553229" y="4869160"/>
            <a:ext cx="902811" cy="307777"/>
          </a:xfrm>
          <a:prstGeom prst="rect">
            <a:avLst/>
          </a:prstGeom>
          <a:noFill/>
        </p:spPr>
        <p:txBody>
          <a:bodyPr wrap="none" rtlCol="0">
            <a:spAutoFit/>
          </a:bodyPr>
          <a:lstStyle/>
          <a:p>
            <a:r>
              <a:rPr kumimoji="1" lang="ja-JP" altLang="en-US" sz="1400">
                <a:latin typeface="Osaka Regular-Mono" panose="020B0600000000000000" pitchFamily="34" charset="-128"/>
                <a:ea typeface="Osaka Regular-Mono" panose="020B0600000000000000" pitchFamily="34" charset="-128"/>
              </a:rPr>
              <a:t>六条通り</a:t>
            </a:r>
          </a:p>
        </p:txBody>
      </p:sp>
      <p:sp>
        <p:nvSpPr>
          <p:cNvPr id="2" name="テキスト ボックス 1">
            <a:extLst>
              <a:ext uri="{FF2B5EF4-FFF2-40B4-BE49-F238E27FC236}">
                <a16:creationId xmlns:a16="http://schemas.microsoft.com/office/drawing/2014/main" id="{691F5E45-6BE3-184F-BB7C-10229E8C0528}"/>
              </a:ext>
            </a:extLst>
          </p:cNvPr>
          <p:cNvSpPr txBox="1"/>
          <p:nvPr/>
        </p:nvSpPr>
        <p:spPr>
          <a:xfrm>
            <a:off x="3991791" y="1802235"/>
            <a:ext cx="1851789" cy="369332"/>
          </a:xfrm>
          <a:prstGeom prst="rect">
            <a:avLst/>
          </a:prstGeom>
          <a:noFill/>
        </p:spPr>
        <p:txBody>
          <a:bodyPr wrap="none" rtlCol="0">
            <a:spAutoFit/>
          </a:bodyPr>
          <a:lstStyle/>
          <a:p>
            <a:r>
              <a:rPr kumimoji="1" lang="ja-JP" altLang="en-US"/>
              <a:t>（京都市</a:t>
            </a:r>
            <a:r>
              <a:rPr kumimoji="1" lang="en-US" altLang="ja-JP" dirty="0"/>
              <a:t>1975</a:t>
            </a:r>
            <a:r>
              <a:rPr kumimoji="1" lang="ja-JP" altLang="en-US"/>
              <a:t>）</a:t>
            </a:r>
          </a:p>
        </p:txBody>
      </p:sp>
    </p:spTree>
    <p:extLst>
      <p:ext uri="{BB962C8B-B14F-4D97-AF65-F5344CB8AC3E}">
        <p14:creationId xmlns:p14="http://schemas.microsoft.com/office/powerpoint/2010/main" val="285803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5AED375-0506-AF4E-B75D-DB4DF5FF4D18}"/>
              </a:ext>
            </a:extLst>
          </p:cNvPr>
          <p:cNvSpPr>
            <a:spLocks noGrp="1"/>
          </p:cNvSpPr>
          <p:nvPr>
            <p:ph idx="1"/>
          </p:nvPr>
        </p:nvSpPr>
        <p:spPr>
          <a:xfrm>
            <a:off x="551384" y="1825625"/>
            <a:ext cx="4824536" cy="4351338"/>
          </a:xfrm>
        </p:spPr>
        <p:txBody>
          <a:bodyPr>
            <a:normAutofit/>
          </a:bodyPr>
          <a:lstStyle/>
          <a:p>
            <a:r>
              <a:rPr lang="ja-JP" altLang="en-US" sz="2400"/>
              <a:t>「京都の歴史」４巻より</a:t>
            </a:r>
            <a:endParaRPr lang="en-US" altLang="ja-JP" sz="2400" dirty="0"/>
          </a:p>
          <a:p>
            <a:r>
              <a:rPr kumimoji="1" lang="ja-JP" altLang="en-US" sz="2400"/>
              <a:t>寛永</a:t>
            </a:r>
            <a:r>
              <a:rPr kumimoji="1" lang="en-US" altLang="ja-JP" sz="2400" dirty="0"/>
              <a:t>14</a:t>
            </a:r>
            <a:r>
              <a:rPr kumimoji="1" lang="ja-JP" altLang="en-US" sz="2400"/>
              <a:t>年（</a:t>
            </a:r>
            <a:r>
              <a:rPr kumimoji="1" lang="en-US" altLang="ja-JP" sz="2400" dirty="0"/>
              <a:t>1637</a:t>
            </a:r>
            <a:r>
              <a:rPr lang="ja-JP" altLang="en-US" sz="2400"/>
              <a:t>）の「洛中絵図」を基準に</a:t>
            </a:r>
            <a:r>
              <a:rPr lang="en-US" altLang="ja-JP" sz="2400" dirty="0"/>
              <a:t>117</a:t>
            </a:r>
            <a:r>
              <a:rPr lang="ja-JP" altLang="en-US" sz="2400"/>
              <a:t>の寺院を描いている。</a:t>
            </a:r>
            <a:endParaRPr lang="en-US" altLang="ja-JP" sz="2400" dirty="0"/>
          </a:p>
          <a:p>
            <a:r>
              <a:rPr kumimoji="1" lang="ja-JP" altLang="en-US" sz="2400"/>
              <a:t>五条以南の下寺町にも</a:t>
            </a:r>
            <a:r>
              <a:rPr kumimoji="1" lang="en-US" altLang="ja-JP" sz="2400" dirty="0"/>
              <a:t>20</a:t>
            </a:r>
            <a:r>
              <a:rPr kumimoji="1" lang="ja-JP" altLang="en-US" sz="2400"/>
              <a:t>の寺院があった。</a:t>
            </a:r>
          </a:p>
        </p:txBody>
      </p:sp>
      <p:sp>
        <p:nvSpPr>
          <p:cNvPr id="3" name="スライド番号プレースホルダー 2">
            <a:extLst>
              <a:ext uri="{FF2B5EF4-FFF2-40B4-BE49-F238E27FC236}">
                <a16:creationId xmlns:a16="http://schemas.microsoft.com/office/drawing/2014/main" id="{93323A55-2C5F-BF40-8E09-D3AB525C9EC0}"/>
              </a:ext>
            </a:extLst>
          </p:cNvPr>
          <p:cNvSpPr>
            <a:spLocks noGrp="1"/>
          </p:cNvSpPr>
          <p:nvPr>
            <p:ph type="sldNum" sz="quarter" idx="12"/>
          </p:nvPr>
        </p:nvSpPr>
        <p:spPr/>
        <p:txBody>
          <a:bodyPr/>
          <a:lstStyle/>
          <a:p>
            <a:fld id="{BD7F2865-D7E1-1B44-A422-72D591F226B7}" type="slidenum">
              <a:rPr lang="es-ES" altLang="ja-JP" smtClean="0"/>
              <a:pPr/>
              <a:t>9</a:t>
            </a:fld>
            <a:endParaRPr lang="es-ES" altLang="ja-JP"/>
          </a:p>
        </p:txBody>
      </p:sp>
      <p:sp>
        <p:nvSpPr>
          <p:cNvPr id="9" name="テキスト ボックス 8">
            <a:extLst>
              <a:ext uri="{FF2B5EF4-FFF2-40B4-BE49-F238E27FC236}">
                <a16:creationId xmlns:a16="http://schemas.microsoft.com/office/drawing/2014/main" id="{40154DDC-D2E4-634E-A967-BF97F0E12C59}"/>
              </a:ext>
            </a:extLst>
          </p:cNvPr>
          <p:cNvSpPr txBox="1"/>
          <p:nvPr/>
        </p:nvSpPr>
        <p:spPr>
          <a:xfrm>
            <a:off x="5553229" y="4869160"/>
            <a:ext cx="902811" cy="307777"/>
          </a:xfrm>
          <a:prstGeom prst="rect">
            <a:avLst/>
          </a:prstGeom>
          <a:noFill/>
        </p:spPr>
        <p:txBody>
          <a:bodyPr wrap="none" rtlCol="0">
            <a:spAutoFit/>
          </a:bodyPr>
          <a:lstStyle/>
          <a:p>
            <a:r>
              <a:rPr kumimoji="1" lang="ja-JP" altLang="en-US" sz="1400">
                <a:latin typeface="Osaka Regular-Mono" panose="020B0600000000000000" pitchFamily="34" charset="-128"/>
                <a:ea typeface="Osaka Regular-Mono" panose="020B0600000000000000" pitchFamily="34" charset="-128"/>
              </a:rPr>
              <a:t>六条通り</a:t>
            </a:r>
          </a:p>
        </p:txBody>
      </p:sp>
      <p:pic>
        <p:nvPicPr>
          <p:cNvPr id="4" name="図 3">
            <a:extLst>
              <a:ext uri="{FF2B5EF4-FFF2-40B4-BE49-F238E27FC236}">
                <a16:creationId xmlns:a16="http://schemas.microsoft.com/office/drawing/2014/main" id="{F2F8041F-33C8-024C-BEC5-6A968B847BCB}"/>
              </a:ext>
            </a:extLst>
          </p:cNvPr>
          <p:cNvPicPr>
            <a:picLocks noChangeAspect="1"/>
          </p:cNvPicPr>
          <p:nvPr/>
        </p:nvPicPr>
        <p:blipFill>
          <a:blip r:embed="rId4"/>
          <a:stretch>
            <a:fillRect/>
          </a:stretch>
        </p:blipFill>
        <p:spPr>
          <a:xfrm>
            <a:off x="108824" y="620688"/>
            <a:ext cx="11705433" cy="5735662"/>
          </a:xfrm>
          <a:prstGeom prst="rect">
            <a:avLst/>
          </a:prstGeom>
        </p:spPr>
      </p:pic>
      <p:sp>
        <p:nvSpPr>
          <p:cNvPr id="2" name="テキスト ボックス 1">
            <a:extLst>
              <a:ext uri="{FF2B5EF4-FFF2-40B4-BE49-F238E27FC236}">
                <a16:creationId xmlns:a16="http://schemas.microsoft.com/office/drawing/2014/main" id="{12F56EDE-4E8C-C142-BC42-6EE4A4496DEC}"/>
              </a:ext>
            </a:extLst>
          </p:cNvPr>
          <p:cNvSpPr txBox="1"/>
          <p:nvPr/>
        </p:nvSpPr>
        <p:spPr>
          <a:xfrm>
            <a:off x="2423592" y="259356"/>
            <a:ext cx="1569660" cy="369332"/>
          </a:xfrm>
          <a:prstGeom prst="rect">
            <a:avLst/>
          </a:prstGeom>
          <a:noFill/>
        </p:spPr>
        <p:txBody>
          <a:bodyPr wrap="none" rtlCol="0">
            <a:spAutoFit/>
          </a:bodyPr>
          <a:lstStyle/>
          <a:p>
            <a:r>
              <a:rPr lang="ja-JP" altLang="en-US"/>
              <a:t>「洛中絵図」</a:t>
            </a:r>
            <a:endParaRPr kumimoji="1" lang="ja-JP" altLang="en-US"/>
          </a:p>
        </p:txBody>
      </p:sp>
    </p:spTree>
    <p:extLst>
      <p:ext uri="{BB962C8B-B14F-4D97-AF65-F5344CB8AC3E}">
        <p14:creationId xmlns:p14="http://schemas.microsoft.com/office/powerpoint/2010/main" val="4801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GKH寺町勉強会" id="{4BCFC2DC-0232-3B4F-91EC-BA294D77B02E}" vid="{27B40FE1-3D21-6A4A-B2EB-C87E637CFD44}"/>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Diseño predeterminado</Template>
  <TotalTime>1924</TotalTime>
  <Words>1919</Words>
  <Application>Microsoft Macintosh PowerPoint</Application>
  <PresentationFormat>ワイド画面</PresentationFormat>
  <Paragraphs>230</Paragraphs>
  <Slides>26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26</vt:i4>
      </vt:variant>
    </vt:vector>
  </HeadingPairs>
  <TitlesOfParts>
    <vt:vector size="39" baseType="lpstr">
      <vt:lpstr>Hiragino Kaku Gothic StdN W8</vt:lpstr>
      <vt:lpstr>Hiragino Mincho Pro W3</vt:lpstr>
      <vt:lpstr>ＭＳ Ｐゴシック</vt:lpstr>
      <vt:lpstr>MS-PMincho</vt:lpstr>
      <vt:lpstr>Osaka Regular-Mono</vt:lpstr>
      <vt:lpstr>游ゴシック</vt:lpstr>
      <vt:lpstr>游ゴシック Light</vt:lpstr>
      <vt:lpstr>Arial</vt:lpstr>
      <vt:lpstr>Calibri</vt:lpstr>
      <vt:lpstr>Calibri Light</vt:lpstr>
      <vt:lpstr>Diseño predeterminado</vt:lpstr>
      <vt:lpstr>1_デザインの設定</vt:lpstr>
      <vt:lpstr>デザインの設定</vt:lpstr>
      <vt:lpstr>寺　　町</vt:lpstr>
      <vt:lpstr>今日の勉強会の趣旨</vt:lpstr>
      <vt:lpstr>寺町の形成</vt:lpstr>
      <vt:lpstr>PowerPoint プレゼンテーション</vt:lpstr>
      <vt:lpstr>秀吉の京都改造</vt:lpstr>
      <vt:lpstr>秀吉が寺町を作った理由　　鎌田道隆（1993）</vt:lpstr>
      <vt:lpstr>秀吉の京都改造</vt:lpstr>
      <vt:lpstr>寺町の寺院配置図</vt:lpstr>
      <vt:lpstr>PowerPoint プレゼンテーション</vt:lpstr>
      <vt:lpstr>洛中絵図（1637）当時の宗派構成　</vt:lpstr>
      <vt:lpstr>江戸時代寺町は京都見物の重要なコースになっていた</vt:lpstr>
      <vt:lpstr>　　京内まゐり（1708）　　　　　　京都名所車（1714）　　　　　　　京城勝覧（1718）</vt:lpstr>
      <vt:lpstr>寺町の歴史（2）</vt:lpstr>
      <vt:lpstr>PowerPoint プレゼンテーション</vt:lpstr>
      <vt:lpstr>PowerPoint プレゼンテーション</vt:lpstr>
      <vt:lpstr>2021年現在の寺町の寺院 （緑色） 67寺院がある。</vt:lpstr>
      <vt:lpstr>現存の寺院数</vt:lpstr>
      <vt:lpstr>今の寺町</vt:lpstr>
      <vt:lpstr>PowerPoint プレゼンテーション</vt:lpstr>
      <vt:lpstr>PowerPoint プレゼンテーション</vt:lpstr>
      <vt:lpstr>PowerPoint プレゼンテーション</vt:lpstr>
      <vt:lpstr>アパートに入った正覚寺</vt:lpstr>
      <vt:lpstr>PowerPoint プレゼンテーション</vt:lpstr>
      <vt:lpstr>PowerPoint プレゼンテーション</vt:lpstr>
      <vt:lpstr>結語</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寺　　町</dc:title>
  <dc:creator>井村 治</dc:creator>
  <cp:lastModifiedBy>井村 治</cp:lastModifiedBy>
  <cp:revision>104</cp:revision>
  <cp:lastPrinted>2021-02-23T01:20:17Z</cp:lastPrinted>
  <dcterms:created xsi:type="dcterms:W3CDTF">2021-01-07T06:19:55Z</dcterms:created>
  <dcterms:modified xsi:type="dcterms:W3CDTF">2021-02-23T01:20:56Z</dcterms:modified>
</cp:coreProperties>
</file>